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350" r:id="rId2"/>
    <p:sldId id="318" r:id="rId3"/>
    <p:sldId id="351" r:id="rId4"/>
    <p:sldId id="319" r:id="rId5"/>
    <p:sldId id="320" r:id="rId6"/>
    <p:sldId id="321" r:id="rId7"/>
    <p:sldId id="322" r:id="rId8"/>
    <p:sldId id="323" r:id="rId9"/>
    <p:sldId id="324" r:id="rId10"/>
    <p:sldId id="325" r:id="rId11"/>
    <p:sldId id="326" r:id="rId12"/>
    <p:sldId id="327" r:id="rId13"/>
    <p:sldId id="365" r:id="rId14"/>
    <p:sldId id="328" r:id="rId15"/>
    <p:sldId id="329" r:id="rId16"/>
    <p:sldId id="330" r:id="rId17"/>
    <p:sldId id="331" r:id="rId18"/>
    <p:sldId id="366" r:id="rId19"/>
    <p:sldId id="367" r:id="rId20"/>
    <p:sldId id="368" r:id="rId21"/>
    <p:sldId id="369" r:id="rId22"/>
    <p:sldId id="332" r:id="rId23"/>
    <p:sldId id="333" r:id="rId24"/>
    <p:sldId id="334" r:id="rId25"/>
    <p:sldId id="335" r:id="rId26"/>
    <p:sldId id="336" r:id="rId27"/>
    <p:sldId id="337" r:id="rId28"/>
    <p:sldId id="338" r:id="rId29"/>
    <p:sldId id="339" r:id="rId30"/>
    <p:sldId id="340" r:id="rId31"/>
    <p:sldId id="341" r:id="rId32"/>
    <p:sldId id="342" r:id="rId33"/>
    <p:sldId id="370" r:id="rId34"/>
    <p:sldId id="343" r:id="rId35"/>
    <p:sldId id="344" r:id="rId36"/>
    <p:sldId id="346" r:id="rId37"/>
    <p:sldId id="347" r:id="rId38"/>
    <p:sldId id="348" r:id="rId39"/>
    <p:sldId id="349" r:id="rId40"/>
    <p:sldId id="352" r:id="rId41"/>
    <p:sldId id="353" r:id="rId42"/>
    <p:sldId id="354" r:id="rId43"/>
    <p:sldId id="355" r:id="rId44"/>
    <p:sldId id="356" r:id="rId45"/>
    <p:sldId id="357" r:id="rId46"/>
    <p:sldId id="358" r:id="rId47"/>
    <p:sldId id="359" r:id="rId48"/>
    <p:sldId id="360" r:id="rId49"/>
    <p:sldId id="361" r:id="rId50"/>
    <p:sldId id="362" r:id="rId51"/>
    <p:sldId id="363" r:id="rId52"/>
    <p:sldId id="364"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73" autoAdjust="0"/>
  </p:normalViewPr>
  <p:slideViewPr>
    <p:cSldViewPr>
      <p:cViewPr varScale="1">
        <p:scale>
          <a:sx n="80" d="100"/>
          <a:sy n="80" d="100"/>
        </p:scale>
        <p:origin x="-941" y="-72"/>
      </p:cViewPr>
      <p:guideLst>
        <p:guide orient="horz" pos="2160"/>
        <p:guide pos="2880"/>
      </p:guideLst>
    </p:cSldViewPr>
  </p:slideViewPr>
  <p:outlineViewPr>
    <p:cViewPr>
      <p:scale>
        <a:sx n="33" d="100"/>
        <a:sy n="33" d="100"/>
      </p:scale>
      <p:origin x="0" y="3003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BD421D-2D95-4450-B047-5B52F74BC026}" type="doc">
      <dgm:prSet loTypeId="urn:microsoft.com/office/officeart/2005/8/layout/StepDownProcess" loCatId="process" qsTypeId="urn:microsoft.com/office/officeart/2005/8/quickstyle/simple1" qsCatId="simple" csTypeId="urn:microsoft.com/office/officeart/2005/8/colors/accent0_3" csCatId="mainScheme" phldr="1"/>
      <dgm:spPr/>
      <dgm:t>
        <a:bodyPr/>
        <a:lstStyle/>
        <a:p>
          <a:endParaRPr lang="en-US"/>
        </a:p>
      </dgm:t>
    </dgm:pt>
    <dgm:pt modelId="{3F2C335B-C099-4EF6-8366-8492BA111B63}">
      <dgm:prSet phldrT="[Text]"/>
      <dgm:spPr/>
      <dgm:t>
        <a:bodyPr/>
        <a:lstStyle/>
        <a:p>
          <a:r>
            <a:rPr lang="sr-Cyrl-RS" dirty="0" smtClean="0"/>
            <a:t>Израда таблетног језгра</a:t>
          </a:r>
          <a:endParaRPr lang="en-US" dirty="0" smtClean="0"/>
        </a:p>
      </dgm:t>
    </dgm:pt>
    <dgm:pt modelId="{CAF58840-0803-4743-A79D-C38AAA888798}" type="parTrans" cxnId="{F87782B5-73D3-4F62-A656-501D69098F7D}">
      <dgm:prSet/>
      <dgm:spPr/>
      <dgm:t>
        <a:bodyPr/>
        <a:lstStyle/>
        <a:p>
          <a:endParaRPr lang="en-US"/>
        </a:p>
      </dgm:t>
    </dgm:pt>
    <dgm:pt modelId="{11A09D57-CC9E-4280-B960-B6A57BBC90B8}" type="sibTrans" cxnId="{F87782B5-73D3-4F62-A656-501D69098F7D}">
      <dgm:prSet/>
      <dgm:spPr/>
      <dgm:t>
        <a:bodyPr/>
        <a:lstStyle/>
        <a:p>
          <a:endParaRPr lang="en-US"/>
        </a:p>
      </dgm:t>
    </dgm:pt>
    <dgm:pt modelId="{46B86A84-5FED-4823-AD9E-2B4F6008BC94}">
      <dgm:prSet phldrT="[Text]"/>
      <dgm:spPr/>
      <dgm:t>
        <a:bodyPr/>
        <a:lstStyle/>
        <a:p>
          <a:r>
            <a:rPr lang="sr-Cyrl-RS" dirty="0" smtClean="0"/>
            <a:t>Изоловање језгра</a:t>
          </a:r>
          <a:endParaRPr lang="en-US" dirty="0" smtClean="0"/>
        </a:p>
      </dgm:t>
    </dgm:pt>
    <dgm:pt modelId="{63836B87-CD41-45D1-B126-05674C369D29}" type="parTrans" cxnId="{E15E500B-5A70-473A-8725-5429B6605798}">
      <dgm:prSet/>
      <dgm:spPr/>
      <dgm:t>
        <a:bodyPr/>
        <a:lstStyle/>
        <a:p>
          <a:endParaRPr lang="en-US"/>
        </a:p>
      </dgm:t>
    </dgm:pt>
    <dgm:pt modelId="{B53F192F-5618-4064-862D-280C34E09D4A}" type="sibTrans" cxnId="{E15E500B-5A70-473A-8725-5429B6605798}">
      <dgm:prSet/>
      <dgm:spPr/>
      <dgm:t>
        <a:bodyPr/>
        <a:lstStyle/>
        <a:p>
          <a:endParaRPr lang="en-US"/>
        </a:p>
      </dgm:t>
    </dgm:pt>
    <dgm:pt modelId="{D66E53FF-0F6E-49F4-825B-709A7DE8273A}">
      <dgm:prSet phldrT="[Text]"/>
      <dgm:spPr/>
      <dgm:t>
        <a:bodyPr/>
        <a:lstStyle/>
        <a:p>
          <a:r>
            <a:rPr lang="sr-Cyrl-RS" dirty="0" smtClean="0"/>
            <a:t>Превлачење </a:t>
          </a:r>
          <a:r>
            <a:rPr lang="sr-Latn-RS" dirty="0" smtClean="0"/>
            <a:t> </a:t>
          </a:r>
          <a:endParaRPr lang="en-US" dirty="0"/>
        </a:p>
      </dgm:t>
    </dgm:pt>
    <dgm:pt modelId="{C3FA7C70-0BAA-4417-A479-8550C596BECC}" type="parTrans" cxnId="{F6BA5993-9E6B-4410-AB7B-CAA1CECFCEAD}">
      <dgm:prSet/>
      <dgm:spPr/>
      <dgm:t>
        <a:bodyPr/>
        <a:lstStyle/>
        <a:p>
          <a:endParaRPr lang="en-US"/>
        </a:p>
      </dgm:t>
    </dgm:pt>
    <dgm:pt modelId="{9F1E2D4B-7A03-4C57-A3E1-DA0F1C0B26EB}" type="sibTrans" cxnId="{F6BA5993-9E6B-4410-AB7B-CAA1CECFCEAD}">
      <dgm:prSet/>
      <dgm:spPr/>
      <dgm:t>
        <a:bodyPr/>
        <a:lstStyle/>
        <a:p>
          <a:endParaRPr lang="en-US"/>
        </a:p>
      </dgm:t>
    </dgm:pt>
    <dgm:pt modelId="{2FFE9A35-F7CF-4E51-866D-9826F09B60D3}">
      <dgm:prSet/>
      <dgm:spPr/>
      <dgm:t>
        <a:bodyPr/>
        <a:lstStyle/>
        <a:p>
          <a:r>
            <a:rPr lang="sr-Cyrl-RS" dirty="0" smtClean="0"/>
            <a:t>Наношење сирупа и глачање</a:t>
          </a:r>
          <a:endParaRPr lang="en-US" dirty="0" smtClean="0"/>
        </a:p>
      </dgm:t>
    </dgm:pt>
    <dgm:pt modelId="{F9391A0C-65C9-41AF-814A-4C65CF04DFD6}" type="parTrans" cxnId="{E9BBEF0F-A1BC-4D55-B035-D756D3C6846C}">
      <dgm:prSet/>
      <dgm:spPr/>
      <dgm:t>
        <a:bodyPr/>
        <a:lstStyle/>
        <a:p>
          <a:endParaRPr lang="en-US"/>
        </a:p>
      </dgm:t>
    </dgm:pt>
    <dgm:pt modelId="{3D90CA8A-D021-452F-8035-444F724B78C4}" type="sibTrans" cxnId="{E9BBEF0F-A1BC-4D55-B035-D756D3C6846C}">
      <dgm:prSet/>
      <dgm:spPr/>
      <dgm:t>
        <a:bodyPr/>
        <a:lstStyle/>
        <a:p>
          <a:endParaRPr lang="en-US"/>
        </a:p>
      </dgm:t>
    </dgm:pt>
    <dgm:pt modelId="{352BCF4E-7FCF-4308-B97E-C58219EACCA7}">
      <dgm:prSet/>
      <dgm:spPr/>
      <dgm:t>
        <a:bodyPr/>
        <a:lstStyle/>
        <a:p>
          <a:r>
            <a:rPr lang="sr-Cyrl-RS" dirty="0" smtClean="0"/>
            <a:t>Бојење и дотеривање</a:t>
          </a:r>
          <a:endParaRPr lang="en-US" dirty="0" smtClean="0"/>
        </a:p>
      </dgm:t>
    </dgm:pt>
    <dgm:pt modelId="{5CEAEAFC-BC23-4F3D-A212-89E4BE793BDC}" type="parTrans" cxnId="{F9382158-710F-4FF5-98B2-905D8C3B9A27}">
      <dgm:prSet/>
      <dgm:spPr/>
      <dgm:t>
        <a:bodyPr/>
        <a:lstStyle/>
        <a:p>
          <a:endParaRPr lang="en-US"/>
        </a:p>
      </dgm:t>
    </dgm:pt>
    <dgm:pt modelId="{C2856364-1F55-45FF-93FE-582F4708A9E4}" type="sibTrans" cxnId="{F9382158-710F-4FF5-98B2-905D8C3B9A27}">
      <dgm:prSet/>
      <dgm:spPr/>
      <dgm:t>
        <a:bodyPr/>
        <a:lstStyle/>
        <a:p>
          <a:endParaRPr lang="en-US"/>
        </a:p>
      </dgm:t>
    </dgm:pt>
    <dgm:pt modelId="{A446E0B8-6273-48BA-83D3-8039DC46FE6E}">
      <dgm:prSet/>
      <dgm:spPr/>
      <dgm:t>
        <a:bodyPr/>
        <a:lstStyle/>
        <a:p>
          <a:r>
            <a:rPr lang="sr-Cyrl-RS" dirty="0" smtClean="0"/>
            <a:t>Полирање </a:t>
          </a:r>
          <a:r>
            <a:rPr lang="sr-Latn-RS" dirty="0" smtClean="0"/>
            <a:t> </a:t>
          </a:r>
          <a:endParaRPr lang="en-US" dirty="0"/>
        </a:p>
      </dgm:t>
    </dgm:pt>
    <dgm:pt modelId="{CD69EE5A-5D23-49CA-86AB-16FE60C3E2CA}" type="parTrans" cxnId="{70AB8C95-BC02-4C08-B14D-F7B3A57695DF}">
      <dgm:prSet/>
      <dgm:spPr/>
      <dgm:t>
        <a:bodyPr/>
        <a:lstStyle/>
        <a:p>
          <a:endParaRPr lang="en-US"/>
        </a:p>
      </dgm:t>
    </dgm:pt>
    <dgm:pt modelId="{EE198419-3DBD-417E-8C0B-4E3C7A50BF5E}" type="sibTrans" cxnId="{70AB8C95-BC02-4C08-B14D-F7B3A57695DF}">
      <dgm:prSet/>
      <dgm:spPr/>
      <dgm:t>
        <a:bodyPr/>
        <a:lstStyle/>
        <a:p>
          <a:endParaRPr lang="en-US"/>
        </a:p>
      </dgm:t>
    </dgm:pt>
    <dgm:pt modelId="{2A4AB61C-FA24-4347-8914-93BC8C5E32E2}" type="pres">
      <dgm:prSet presAssocID="{61BD421D-2D95-4450-B047-5B52F74BC026}" presName="rootnode" presStyleCnt="0">
        <dgm:presLayoutVars>
          <dgm:chMax/>
          <dgm:chPref/>
          <dgm:dir/>
          <dgm:animLvl val="lvl"/>
        </dgm:presLayoutVars>
      </dgm:prSet>
      <dgm:spPr/>
      <dgm:t>
        <a:bodyPr/>
        <a:lstStyle/>
        <a:p>
          <a:endParaRPr lang="en-US"/>
        </a:p>
      </dgm:t>
    </dgm:pt>
    <dgm:pt modelId="{F7D531D4-3799-4B48-8BFC-5283CD28698B}" type="pres">
      <dgm:prSet presAssocID="{3F2C335B-C099-4EF6-8366-8492BA111B63}" presName="composite" presStyleCnt="0"/>
      <dgm:spPr/>
    </dgm:pt>
    <dgm:pt modelId="{6037834B-0D01-48F1-ACF3-9DDBDF5F6879}" type="pres">
      <dgm:prSet presAssocID="{3F2C335B-C099-4EF6-8366-8492BA111B63}" presName="bentUpArrow1" presStyleLbl="alignImgPlace1" presStyleIdx="0" presStyleCnt="5"/>
      <dgm:spPr/>
    </dgm:pt>
    <dgm:pt modelId="{CBB189B3-DC4F-4F4E-8E5D-675D173DD7D2}" type="pres">
      <dgm:prSet presAssocID="{3F2C335B-C099-4EF6-8366-8492BA111B63}" presName="ParentText" presStyleLbl="node1" presStyleIdx="0" presStyleCnt="6" custScaleX="181798" custLinFactNeighborX="-7083" custLinFactNeighborY="-7334">
        <dgm:presLayoutVars>
          <dgm:chMax val="1"/>
          <dgm:chPref val="1"/>
          <dgm:bulletEnabled val="1"/>
        </dgm:presLayoutVars>
      </dgm:prSet>
      <dgm:spPr/>
      <dgm:t>
        <a:bodyPr/>
        <a:lstStyle/>
        <a:p>
          <a:endParaRPr lang="en-US"/>
        </a:p>
      </dgm:t>
    </dgm:pt>
    <dgm:pt modelId="{5A50ABE8-8F34-4C80-B94A-B341F42282B1}" type="pres">
      <dgm:prSet presAssocID="{3F2C335B-C099-4EF6-8366-8492BA111B63}" presName="ChildText" presStyleLbl="revTx" presStyleIdx="0" presStyleCnt="5" custFlipHor="1" custScaleX="140891" custScaleY="93592">
        <dgm:presLayoutVars>
          <dgm:chMax val="0"/>
          <dgm:chPref val="0"/>
          <dgm:bulletEnabled val="1"/>
        </dgm:presLayoutVars>
      </dgm:prSet>
      <dgm:spPr/>
      <dgm:t>
        <a:bodyPr/>
        <a:lstStyle/>
        <a:p>
          <a:endParaRPr lang="en-US"/>
        </a:p>
      </dgm:t>
    </dgm:pt>
    <dgm:pt modelId="{34BF2686-9568-46C3-AA06-136AA9F8F237}" type="pres">
      <dgm:prSet presAssocID="{11A09D57-CC9E-4280-B960-B6A57BBC90B8}" presName="sibTrans" presStyleCnt="0"/>
      <dgm:spPr/>
    </dgm:pt>
    <dgm:pt modelId="{7E5D12FB-CA3D-4290-8496-4994E12A37B8}" type="pres">
      <dgm:prSet presAssocID="{46B86A84-5FED-4823-AD9E-2B4F6008BC94}" presName="composite" presStyleCnt="0"/>
      <dgm:spPr/>
    </dgm:pt>
    <dgm:pt modelId="{32149E42-40A1-45EB-AC94-2D428AA79701}" type="pres">
      <dgm:prSet presAssocID="{46B86A84-5FED-4823-AD9E-2B4F6008BC94}" presName="bentUpArrow1" presStyleLbl="alignImgPlace1" presStyleIdx="1" presStyleCnt="5"/>
      <dgm:spPr/>
    </dgm:pt>
    <dgm:pt modelId="{C6377259-54B7-4657-9A74-962B6FB963F7}" type="pres">
      <dgm:prSet presAssocID="{46B86A84-5FED-4823-AD9E-2B4F6008BC94}" presName="ParentText" presStyleLbl="node1" presStyleIdx="1" presStyleCnt="6">
        <dgm:presLayoutVars>
          <dgm:chMax val="1"/>
          <dgm:chPref val="1"/>
          <dgm:bulletEnabled val="1"/>
        </dgm:presLayoutVars>
      </dgm:prSet>
      <dgm:spPr/>
      <dgm:t>
        <a:bodyPr/>
        <a:lstStyle/>
        <a:p>
          <a:endParaRPr lang="en-US"/>
        </a:p>
      </dgm:t>
    </dgm:pt>
    <dgm:pt modelId="{BBF6958E-F35A-4AFD-AFCB-154F7C927834}" type="pres">
      <dgm:prSet presAssocID="{46B86A84-5FED-4823-AD9E-2B4F6008BC94}" presName="ChildText" presStyleLbl="revTx" presStyleIdx="1" presStyleCnt="5">
        <dgm:presLayoutVars>
          <dgm:chMax val="0"/>
          <dgm:chPref val="0"/>
          <dgm:bulletEnabled val="1"/>
        </dgm:presLayoutVars>
      </dgm:prSet>
      <dgm:spPr/>
      <dgm:t>
        <a:bodyPr/>
        <a:lstStyle/>
        <a:p>
          <a:endParaRPr lang="en-US"/>
        </a:p>
      </dgm:t>
    </dgm:pt>
    <dgm:pt modelId="{1C236A8F-4F20-4AD9-B5C2-97A88DAF2BBF}" type="pres">
      <dgm:prSet presAssocID="{B53F192F-5618-4064-862D-280C34E09D4A}" presName="sibTrans" presStyleCnt="0"/>
      <dgm:spPr/>
    </dgm:pt>
    <dgm:pt modelId="{6CDAA468-D781-412B-B6FC-1742E0816173}" type="pres">
      <dgm:prSet presAssocID="{D66E53FF-0F6E-49F4-825B-709A7DE8273A}" presName="composite" presStyleCnt="0"/>
      <dgm:spPr/>
    </dgm:pt>
    <dgm:pt modelId="{B7D3E5E8-EEA4-4D0E-ADF2-D7A763F0D70A}" type="pres">
      <dgm:prSet presAssocID="{D66E53FF-0F6E-49F4-825B-709A7DE8273A}" presName="bentUpArrow1" presStyleLbl="alignImgPlace1" presStyleIdx="2" presStyleCnt="5"/>
      <dgm:spPr/>
    </dgm:pt>
    <dgm:pt modelId="{6CCE4C92-76C0-49AB-B773-651A963FE83B}" type="pres">
      <dgm:prSet presAssocID="{D66E53FF-0F6E-49F4-825B-709A7DE8273A}" presName="ParentText" presStyleLbl="node1" presStyleIdx="2" presStyleCnt="6">
        <dgm:presLayoutVars>
          <dgm:chMax val="1"/>
          <dgm:chPref val="1"/>
          <dgm:bulletEnabled val="1"/>
        </dgm:presLayoutVars>
      </dgm:prSet>
      <dgm:spPr/>
      <dgm:t>
        <a:bodyPr/>
        <a:lstStyle/>
        <a:p>
          <a:endParaRPr lang="en-US"/>
        </a:p>
      </dgm:t>
    </dgm:pt>
    <dgm:pt modelId="{6944CE90-E539-41AA-B866-343871D55A79}" type="pres">
      <dgm:prSet presAssocID="{D66E53FF-0F6E-49F4-825B-709A7DE8273A}" presName="ChildText" presStyleLbl="revTx" presStyleIdx="2" presStyleCnt="5">
        <dgm:presLayoutVars>
          <dgm:chMax val="0"/>
          <dgm:chPref val="0"/>
          <dgm:bulletEnabled val="1"/>
        </dgm:presLayoutVars>
      </dgm:prSet>
      <dgm:spPr/>
      <dgm:t>
        <a:bodyPr/>
        <a:lstStyle/>
        <a:p>
          <a:endParaRPr lang="en-US"/>
        </a:p>
      </dgm:t>
    </dgm:pt>
    <dgm:pt modelId="{FE6BD58E-D6C3-4340-A75C-F09BA0691E1C}" type="pres">
      <dgm:prSet presAssocID="{9F1E2D4B-7A03-4C57-A3E1-DA0F1C0B26EB}" presName="sibTrans" presStyleCnt="0"/>
      <dgm:spPr/>
    </dgm:pt>
    <dgm:pt modelId="{3EB40963-535F-4034-AC11-C70630999839}" type="pres">
      <dgm:prSet presAssocID="{2FFE9A35-F7CF-4E51-866D-9826F09B60D3}" presName="composite" presStyleCnt="0"/>
      <dgm:spPr/>
    </dgm:pt>
    <dgm:pt modelId="{9BEA90C8-46C3-4EAA-9815-4B158BE9942B}" type="pres">
      <dgm:prSet presAssocID="{2FFE9A35-F7CF-4E51-866D-9826F09B60D3}" presName="bentUpArrow1" presStyleLbl="alignImgPlace1" presStyleIdx="3" presStyleCnt="5"/>
      <dgm:spPr/>
    </dgm:pt>
    <dgm:pt modelId="{80067BA2-589C-4D97-A596-F4EBF9377B9A}" type="pres">
      <dgm:prSet presAssocID="{2FFE9A35-F7CF-4E51-866D-9826F09B60D3}" presName="ParentText" presStyleLbl="node1" presStyleIdx="3" presStyleCnt="6">
        <dgm:presLayoutVars>
          <dgm:chMax val="1"/>
          <dgm:chPref val="1"/>
          <dgm:bulletEnabled val="1"/>
        </dgm:presLayoutVars>
      </dgm:prSet>
      <dgm:spPr/>
      <dgm:t>
        <a:bodyPr/>
        <a:lstStyle/>
        <a:p>
          <a:endParaRPr lang="en-US"/>
        </a:p>
      </dgm:t>
    </dgm:pt>
    <dgm:pt modelId="{392EF694-8684-4494-BFDF-8199E6D5F754}" type="pres">
      <dgm:prSet presAssocID="{2FFE9A35-F7CF-4E51-866D-9826F09B60D3}" presName="ChildText" presStyleLbl="revTx" presStyleIdx="3" presStyleCnt="5">
        <dgm:presLayoutVars>
          <dgm:chMax val="0"/>
          <dgm:chPref val="0"/>
          <dgm:bulletEnabled val="1"/>
        </dgm:presLayoutVars>
      </dgm:prSet>
      <dgm:spPr/>
    </dgm:pt>
    <dgm:pt modelId="{D37FBD66-F6D4-4E08-B9CE-4FBFBE4AAEAC}" type="pres">
      <dgm:prSet presAssocID="{3D90CA8A-D021-452F-8035-444F724B78C4}" presName="sibTrans" presStyleCnt="0"/>
      <dgm:spPr/>
    </dgm:pt>
    <dgm:pt modelId="{B241B87E-318B-450A-AD1F-8D0A196A3E68}" type="pres">
      <dgm:prSet presAssocID="{352BCF4E-7FCF-4308-B97E-C58219EACCA7}" presName="composite" presStyleCnt="0"/>
      <dgm:spPr/>
    </dgm:pt>
    <dgm:pt modelId="{AD32CD93-956E-4BCA-A822-718392F7EA60}" type="pres">
      <dgm:prSet presAssocID="{352BCF4E-7FCF-4308-B97E-C58219EACCA7}" presName="bentUpArrow1" presStyleLbl="alignImgPlace1" presStyleIdx="4" presStyleCnt="5"/>
      <dgm:spPr/>
    </dgm:pt>
    <dgm:pt modelId="{CCEC5F76-1C75-4360-8365-01BE13A5CB12}" type="pres">
      <dgm:prSet presAssocID="{352BCF4E-7FCF-4308-B97E-C58219EACCA7}" presName="ParentText" presStyleLbl="node1" presStyleIdx="4" presStyleCnt="6">
        <dgm:presLayoutVars>
          <dgm:chMax val="1"/>
          <dgm:chPref val="1"/>
          <dgm:bulletEnabled val="1"/>
        </dgm:presLayoutVars>
      </dgm:prSet>
      <dgm:spPr/>
      <dgm:t>
        <a:bodyPr/>
        <a:lstStyle/>
        <a:p>
          <a:endParaRPr lang="en-US"/>
        </a:p>
      </dgm:t>
    </dgm:pt>
    <dgm:pt modelId="{6FA0CD12-AA6F-4F4D-B8F1-9FF96B3AE90B}" type="pres">
      <dgm:prSet presAssocID="{352BCF4E-7FCF-4308-B97E-C58219EACCA7}" presName="ChildText" presStyleLbl="revTx" presStyleIdx="4" presStyleCnt="5">
        <dgm:presLayoutVars>
          <dgm:chMax val="0"/>
          <dgm:chPref val="0"/>
          <dgm:bulletEnabled val="1"/>
        </dgm:presLayoutVars>
      </dgm:prSet>
      <dgm:spPr/>
    </dgm:pt>
    <dgm:pt modelId="{9B01027B-53FF-4A74-BF97-A3B7BD035652}" type="pres">
      <dgm:prSet presAssocID="{C2856364-1F55-45FF-93FE-582F4708A9E4}" presName="sibTrans" presStyleCnt="0"/>
      <dgm:spPr/>
    </dgm:pt>
    <dgm:pt modelId="{C66F4B27-E7F4-44E0-96C0-22AF9711F230}" type="pres">
      <dgm:prSet presAssocID="{A446E0B8-6273-48BA-83D3-8039DC46FE6E}" presName="composite" presStyleCnt="0"/>
      <dgm:spPr/>
    </dgm:pt>
    <dgm:pt modelId="{D024FFD7-D236-4512-B992-EF63C3CBAF5A}" type="pres">
      <dgm:prSet presAssocID="{A446E0B8-6273-48BA-83D3-8039DC46FE6E}" presName="ParentText" presStyleLbl="node1" presStyleIdx="5" presStyleCnt="6">
        <dgm:presLayoutVars>
          <dgm:chMax val="1"/>
          <dgm:chPref val="1"/>
          <dgm:bulletEnabled val="1"/>
        </dgm:presLayoutVars>
      </dgm:prSet>
      <dgm:spPr/>
      <dgm:t>
        <a:bodyPr/>
        <a:lstStyle/>
        <a:p>
          <a:endParaRPr lang="en-US"/>
        </a:p>
      </dgm:t>
    </dgm:pt>
  </dgm:ptLst>
  <dgm:cxnLst>
    <dgm:cxn modelId="{D3461FDC-4EC0-4AFA-A1B2-8B58A33D8825}" type="presOf" srcId="{3F2C335B-C099-4EF6-8366-8492BA111B63}" destId="{CBB189B3-DC4F-4F4E-8E5D-675D173DD7D2}" srcOrd="0" destOrd="0" presId="urn:microsoft.com/office/officeart/2005/8/layout/StepDownProcess"/>
    <dgm:cxn modelId="{5C2C4084-305D-43F0-BCD6-DF3080E3B26B}" type="presOf" srcId="{352BCF4E-7FCF-4308-B97E-C58219EACCA7}" destId="{CCEC5F76-1C75-4360-8365-01BE13A5CB12}" srcOrd="0" destOrd="0" presId="urn:microsoft.com/office/officeart/2005/8/layout/StepDownProcess"/>
    <dgm:cxn modelId="{F87782B5-73D3-4F62-A656-501D69098F7D}" srcId="{61BD421D-2D95-4450-B047-5B52F74BC026}" destId="{3F2C335B-C099-4EF6-8366-8492BA111B63}" srcOrd="0" destOrd="0" parTransId="{CAF58840-0803-4743-A79D-C38AAA888798}" sibTransId="{11A09D57-CC9E-4280-B960-B6A57BBC90B8}"/>
    <dgm:cxn modelId="{BE520789-B15D-495B-8C42-1D55000F5799}" type="presOf" srcId="{A446E0B8-6273-48BA-83D3-8039DC46FE6E}" destId="{D024FFD7-D236-4512-B992-EF63C3CBAF5A}" srcOrd="0" destOrd="0" presId="urn:microsoft.com/office/officeart/2005/8/layout/StepDownProcess"/>
    <dgm:cxn modelId="{3FB46F1E-424C-430F-98F5-A90886812DE7}" type="presOf" srcId="{46B86A84-5FED-4823-AD9E-2B4F6008BC94}" destId="{C6377259-54B7-4657-9A74-962B6FB963F7}" srcOrd="0" destOrd="0" presId="urn:microsoft.com/office/officeart/2005/8/layout/StepDownProcess"/>
    <dgm:cxn modelId="{85B26AE7-DDEE-4CA0-A44E-5D49A30E1013}" type="presOf" srcId="{2FFE9A35-F7CF-4E51-866D-9826F09B60D3}" destId="{80067BA2-589C-4D97-A596-F4EBF9377B9A}" srcOrd="0" destOrd="0" presId="urn:microsoft.com/office/officeart/2005/8/layout/StepDownProcess"/>
    <dgm:cxn modelId="{70AB8C95-BC02-4C08-B14D-F7B3A57695DF}" srcId="{61BD421D-2D95-4450-B047-5B52F74BC026}" destId="{A446E0B8-6273-48BA-83D3-8039DC46FE6E}" srcOrd="5" destOrd="0" parTransId="{CD69EE5A-5D23-49CA-86AB-16FE60C3E2CA}" sibTransId="{EE198419-3DBD-417E-8C0B-4E3C7A50BF5E}"/>
    <dgm:cxn modelId="{E9BBEF0F-A1BC-4D55-B035-D756D3C6846C}" srcId="{61BD421D-2D95-4450-B047-5B52F74BC026}" destId="{2FFE9A35-F7CF-4E51-866D-9826F09B60D3}" srcOrd="3" destOrd="0" parTransId="{F9391A0C-65C9-41AF-814A-4C65CF04DFD6}" sibTransId="{3D90CA8A-D021-452F-8035-444F724B78C4}"/>
    <dgm:cxn modelId="{C7B29C9E-B483-4E9B-990D-1D463353B36F}" type="presOf" srcId="{61BD421D-2D95-4450-B047-5B52F74BC026}" destId="{2A4AB61C-FA24-4347-8914-93BC8C5E32E2}" srcOrd="0" destOrd="0" presId="urn:microsoft.com/office/officeart/2005/8/layout/StepDownProcess"/>
    <dgm:cxn modelId="{E15E500B-5A70-473A-8725-5429B6605798}" srcId="{61BD421D-2D95-4450-B047-5B52F74BC026}" destId="{46B86A84-5FED-4823-AD9E-2B4F6008BC94}" srcOrd="1" destOrd="0" parTransId="{63836B87-CD41-45D1-B126-05674C369D29}" sibTransId="{B53F192F-5618-4064-862D-280C34E09D4A}"/>
    <dgm:cxn modelId="{AED1C0B5-1FBB-46F1-A460-48BC249FDF2E}" type="presOf" srcId="{D66E53FF-0F6E-49F4-825B-709A7DE8273A}" destId="{6CCE4C92-76C0-49AB-B773-651A963FE83B}" srcOrd="0" destOrd="0" presId="urn:microsoft.com/office/officeart/2005/8/layout/StepDownProcess"/>
    <dgm:cxn modelId="{F9382158-710F-4FF5-98B2-905D8C3B9A27}" srcId="{61BD421D-2D95-4450-B047-5B52F74BC026}" destId="{352BCF4E-7FCF-4308-B97E-C58219EACCA7}" srcOrd="4" destOrd="0" parTransId="{5CEAEAFC-BC23-4F3D-A212-89E4BE793BDC}" sibTransId="{C2856364-1F55-45FF-93FE-582F4708A9E4}"/>
    <dgm:cxn modelId="{F6BA5993-9E6B-4410-AB7B-CAA1CECFCEAD}" srcId="{61BD421D-2D95-4450-B047-5B52F74BC026}" destId="{D66E53FF-0F6E-49F4-825B-709A7DE8273A}" srcOrd="2" destOrd="0" parTransId="{C3FA7C70-0BAA-4417-A479-8550C596BECC}" sibTransId="{9F1E2D4B-7A03-4C57-A3E1-DA0F1C0B26EB}"/>
    <dgm:cxn modelId="{5B5591A4-3EAB-47ED-80B5-BD2BE1046233}" type="presParOf" srcId="{2A4AB61C-FA24-4347-8914-93BC8C5E32E2}" destId="{F7D531D4-3799-4B48-8BFC-5283CD28698B}" srcOrd="0" destOrd="0" presId="urn:microsoft.com/office/officeart/2005/8/layout/StepDownProcess"/>
    <dgm:cxn modelId="{F2EBDEAB-69EC-4A00-B663-7ECBB6E0AE91}" type="presParOf" srcId="{F7D531D4-3799-4B48-8BFC-5283CD28698B}" destId="{6037834B-0D01-48F1-ACF3-9DDBDF5F6879}" srcOrd="0" destOrd="0" presId="urn:microsoft.com/office/officeart/2005/8/layout/StepDownProcess"/>
    <dgm:cxn modelId="{954614F0-0F6A-405E-9E19-95BBF5162FE5}" type="presParOf" srcId="{F7D531D4-3799-4B48-8BFC-5283CD28698B}" destId="{CBB189B3-DC4F-4F4E-8E5D-675D173DD7D2}" srcOrd="1" destOrd="0" presId="urn:microsoft.com/office/officeart/2005/8/layout/StepDownProcess"/>
    <dgm:cxn modelId="{9F106727-052A-4FC1-8DDC-69FB361D2427}" type="presParOf" srcId="{F7D531D4-3799-4B48-8BFC-5283CD28698B}" destId="{5A50ABE8-8F34-4C80-B94A-B341F42282B1}" srcOrd="2" destOrd="0" presId="urn:microsoft.com/office/officeart/2005/8/layout/StepDownProcess"/>
    <dgm:cxn modelId="{E950D12C-50A4-4E40-A139-6941D987E760}" type="presParOf" srcId="{2A4AB61C-FA24-4347-8914-93BC8C5E32E2}" destId="{34BF2686-9568-46C3-AA06-136AA9F8F237}" srcOrd="1" destOrd="0" presId="urn:microsoft.com/office/officeart/2005/8/layout/StepDownProcess"/>
    <dgm:cxn modelId="{51CF5622-AB1E-4E5D-B5AF-F8DE7AA95643}" type="presParOf" srcId="{2A4AB61C-FA24-4347-8914-93BC8C5E32E2}" destId="{7E5D12FB-CA3D-4290-8496-4994E12A37B8}" srcOrd="2" destOrd="0" presId="urn:microsoft.com/office/officeart/2005/8/layout/StepDownProcess"/>
    <dgm:cxn modelId="{D002F976-FEE7-48A0-89A2-76CFACA97BD0}" type="presParOf" srcId="{7E5D12FB-CA3D-4290-8496-4994E12A37B8}" destId="{32149E42-40A1-45EB-AC94-2D428AA79701}" srcOrd="0" destOrd="0" presId="urn:microsoft.com/office/officeart/2005/8/layout/StepDownProcess"/>
    <dgm:cxn modelId="{CD645E82-E446-4539-8969-72C5980A7199}" type="presParOf" srcId="{7E5D12FB-CA3D-4290-8496-4994E12A37B8}" destId="{C6377259-54B7-4657-9A74-962B6FB963F7}" srcOrd="1" destOrd="0" presId="urn:microsoft.com/office/officeart/2005/8/layout/StepDownProcess"/>
    <dgm:cxn modelId="{2F0B368B-4045-49E5-A941-617D59411AF0}" type="presParOf" srcId="{7E5D12FB-CA3D-4290-8496-4994E12A37B8}" destId="{BBF6958E-F35A-4AFD-AFCB-154F7C927834}" srcOrd="2" destOrd="0" presId="urn:microsoft.com/office/officeart/2005/8/layout/StepDownProcess"/>
    <dgm:cxn modelId="{6188B159-4DC5-4039-B557-39975FA5ED29}" type="presParOf" srcId="{2A4AB61C-FA24-4347-8914-93BC8C5E32E2}" destId="{1C236A8F-4F20-4AD9-B5C2-97A88DAF2BBF}" srcOrd="3" destOrd="0" presId="urn:microsoft.com/office/officeart/2005/8/layout/StepDownProcess"/>
    <dgm:cxn modelId="{87F697A1-85FB-4F3C-A09B-BCCC1ADE9CEE}" type="presParOf" srcId="{2A4AB61C-FA24-4347-8914-93BC8C5E32E2}" destId="{6CDAA468-D781-412B-B6FC-1742E0816173}" srcOrd="4" destOrd="0" presId="urn:microsoft.com/office/officeart/2005/8/layout/StepDownProcess"/>
    <dgm:cxn modelId="{5DCC958D-FD08-4BCE-84F3-5BC1231B42A7}" type="presParOf" srcId="{6CDAA468-D781-412B-B6FC-1742E0816173}" destId="{B7D3E5E8-EEA4-4D0E-ADF2-D7A763F0D70A}" srcOrd="0" destOrd="0" presId="urn:microsoft.com/office/officeart/2005/8/layout/StepDownProcess"/>
    <dgm:cxn modelId="{DE91D961-F017-4D4F-958E-A7AAE7A76A98}" type="presParOf" srcId="{6CDAA468-D781-412B-B6FC-1742E0816173}" destId="{6CCE4C92-76C0-49AB-B773-651A963FE83B}" srcOrd="1" destOrd="0" presId="urn:microsoft.com/office/officeart/2005/8/layout/StepDownProcess"/>
    <dgm:cxn modelId="{73B0EF7B-CE64-4D13-9AAE-A2668D2BA8B6}" type="presParOf" srcId="{6CDAA468-D781-412B-B6FC-1742E0816173}" destId="{6944CE90-E539-41AA-B866-343871D55A79}" srcOrd="2" destOrd="0" presId="urn:microsoft.com/office/officeart/2005/8/layout/StepDownProcess"/>
    <dgm:cxn modelId="{7C655046-A880-4DC9-B428-66DA536D5170}" type="presParOf" srcId="{2A4AB61C-FA24-4347-8914-93BC8C5E32E2}" destId="{FE6BD58E-D6C3-4340-A75C-F09BA0691E1C}" srcOrd="5" destOrd="0" presId="urn:microsoft.com/office/officeart/2005/8/layout/StepDownProcess"/>
    <dgm:cxn modelId="{1D7967DD-27B6-4C0F-894E-900E0F50EFA7}" type="presParOf" srcId="{2A4AB61C-FA24-4347-8914-93BC8C5E32E2}" destId="{3EB40963-535F-4034-AC11-C70630999839}" srcOrd="6" destOrd="0" presId="urn:microsoft.com/office/officeart/2005/8/layout/StepDownProcess"/>
    <dgm:cxn modelId="{2D9E225E-479D-41EB-8D8B-1FC09E8472D5}" type="presParOf" srcId="{3EB40963-535F-4034-AC11-C70630999839}" destId="{9BEA90C8-46C3-4EAA-9815-4B158BE9942B}" srcOrd="0" destOrd="0" presId="urn:microsoft.com/office/officeart/2005/8/layout/StepDownProcess"/>
    <dgm:cxn modelId="{7A85526C-BCC0-4AAC-80A3-74F25F82B08F}" type="presParOf" srcId="{3EB40963-535F-4034-AC11-C70630999839}" destId="{80067BA2-589C-4D97-A596-F4EBF9377B9A}" srcOrd="1" destOrd="0" presId="urn:microsoft.com/office/officeart/2005/8/layout/StepDownProcess"/>
    <dgm:cxn modelId="{8BDA621F-C87E-4D57-977C-300D67C50A7E}" type="presParOf" srcId="{3EB40963-535F-4034-AC11-C70630999839}" destId="{392EF694-8684-4494-BFDF-8199E6D5F754}" srcOrd="2" destOrd="0" presId="urn:microsoft.com/office/officeart/2005/8/layout/StepDownProcess"/>
    <dgm:cxn modelId="{9F8500EA-9993-4853-BB00-6FD9269E9031}" type="presParOf" srcId="{2A4AB61C-FA24-4347-8914-93BC8C5E32E2}" destId="{D37FBD66-F6D4-4E08-B9CE-4FBFBE4AAEAC}" srcOrd="7" destOrd="0" presId="urn:microsoft.com/office/officeart/2005/8/layout/StepDownProcess"/>
    <dgm:cxn modelId="{5F3459A5-71CE-41C7-AD91-9C7F3C37E695}" type="presParOf" srcId="{2A4AB61C-FA24-4347-8914-93BC8C5E32E2}" destId="{B241B87E-318B-450A-AD1F-8D0A196A3E68}" srcOrd="8" destOrd="0" presId="urn:microsoft.com/office/officeart/2005/8/layout/StepDownProcess"/>
    <dgm:cxn modelId="{61FA43CA-77EC-47EB-BD4D-628AF65120C2}" type="presParOf" srcId="{B241B87E-318B-450A-AD1F-8D0A196A3E68}" destId="{AD32CD93-956E-4BCA-A822-718392F7EA60}" srcOrd="0" destOrd="0" presId="urn:microsoft.com/office/officeart/2005/8/layout/StepDownProcess"/>
    <dgm:cxn modelId="{A988E730-F64A-48E3-B2AA-ED6CC8A2C43E}" type="presParOf" srcId="{B241B87E-318B-450A-AD1F-8D0A196A3E68}" destId="{CCEC5F76-1C75-4360-8365-01BE13A5CB12}" srcOrd="1" destOrd="0" presId="urn:microsoft.com/office/officeart/2005/8/layout/StepDownProcess"/>
    <dgm:cxn modelId="{05C99E3C-DB31-4A33-BA80-7E8A64170BA5}" type="presParOf" srcId="{B241B87E-318B-450A-AD1F-8D0A196A3E68}" destId="{6FA0CD12-AA6F-4F4D-B8F1-9FF96B3AE90B}" srcOrd="2" destOrd="0" presId="urn:microsoft.com/office/officeart/2005/8/layout/StepDownProcess"/>
    <dgm:cxn modelId="{AA4085F8-4ED0-4DFA-B878-609E78281C2A}" type="presParOf" srcId="{2A4AB61C-FA24-4347-8914-93BC8C5E32E2}" destId="{9B01027B-53FF-4A74-BF97-A3B7BD035652}" srcOrd="9" destOrd="0" presId="urn:microsoft.com/office/officeart/2005/8/layout/StepDownProcess"/>
    <dgm:cxn modelId="{38715409-27CC-4931-91D8-1A4FB3E29F50}" type="presParOf" srcId="{2A4AB61C-FA24-4347-8914-93BC8C5E32E2}" destId="{C66F4B27-E7F4-44E0-96C0-22AF9711F230}" srcOrd="10" destOrd="0" presId="urn:microsoft.com/office/officeart/2005/8/layout/StepDownProcess"/>
    <dgm:cxn modelId="{EC4748E8-40CC-4107-8458-5CCFC30C1BCF}" type="presParOf" srcId="{C66F4B27-E7F4-44E0-96C0-22AF9711F230}" destId="{D024FFD7-D236-4512-B992-EF63C3CBAF5A}" srcOrd="0" destOrd="0" presId="urn:microsoft.com/office/officeart/2005/8/layout/StepDown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64C727-381F-4C06-8DAF-5E410DF2C8FE}"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87F0FCAA-CCD7-4518-8169-E82FADCA7956}">
      <dgm:prSet phldrT="[Text]"/>
      <dgm:spPr/>
      <dgm:t>
        <a:bodyPr/>
        <a:lstStyle/>
        <a:p>
          <a:r>
            <a:rPr lang="sr-Cyrl-RS" dirty="0" smtClean="0"/>
            <a:t>Израда таблетног језгра</a:t>
          </a:r>
          <a:endParaRPr lang="en-US" dirty="0" smtClean="0"/>
        </a:p>
      </dgm:t>
    </dgm:pt>
    <dgm:pt modelId="{E067E928-8121-41F6-82B8-C42069F24ACD}" type="parTrans" cxnId="{8DFF6145-E639-4EC4-88FC-1C409B37C467}">
      <dgm:prSet/>
      <dgm:spPr/>
      <dgm:t>
        <a:bodyPr/>
        <a:lstStyle/>
        <a:p>
          <a:endParaRPr lang="en-US"/>
        </a:p>
      </dgm:t>
    </dgm:pt>
    <dgm:pt modelId="{DA7CE906-05D1-4C41-869B-8B5D5BE0C146}" type="sibTrans" cxnId="{8DFF6145-E639-4EC4-88FC-1C409B37C467}">
      <dgm:prSet/>
      <dgm:spPr/>
      <dgm:t>
        <a:bodyPr/>
        <a:lstStyle/>
        <a:p>
          <a:endParaRPr lang="en-US"/>
        </a:p>
      </dgm:t>
    </dgm:pt>
    <dgm:pt modelId="{AB9BA0A8-E661-4689-A6CC-8184DB8E5BFB}">
      <dgm:prSet phldrT="[Text]"/>
      <dgm:spPr/>
      <dgm:t>
        <a:bodyPr/>
        <a:lstStyle/>
        <a:p>
          <a:r>
            <a:rPr lang="sr-Cyrl-RS" dirty="0" smtClean="0"/>
            <a:t>Одпрашивање језгра</a:t>
          </a:r>
          <a:endParaRPr lang="en-US" dirty="0" smtClean="0"/>
        </a:p>
      </dgm:t>
    </dgm:pt>
    <dgm:pt modelId="{3B9FDF7E-7D59-42D5-A936-E91F41C6459E}" type="parTrans" cxnId="{219FB879-79B0-4594-944C-9250DF891226}">
      <dgm:prSet/>
      <dgm:spPr/>
      <dgm:t>
        <a:bodyPr/>
        <a:lstStyle/>
        <a:p>
          <a:endParaRPr lang="en-US"/>
        </a:p>
      </dgm:t>
    </dgm:pt>
    <dgm:pt modelId="{7CE5F804-96B9-4B5A-A145-533F05A3D21A}" type="sibTrans" cxnId="{219FB879-79B0-4594-944C-9250DF891226}">
      <dgm:prSet/>
      <dgm:spPr/>
      <dgm:t>
        <a:bodyPr/>
        <a:lstStyle/>
        <a:p>
          <a:endParaRPr lang="en-US"/>
        </a:p>
      </dgm:t>
    </dgm:pt>
    <dgm:pt modelId="{10ECADAA-D2FA-4A8F-BA27-535363B3BC4F}">
      <dgm:prSet phldrT="[Text]"/>
      <dgm:spPr/>
      <dgm:t>
        <a:bodyPr/>
        <a:lstStyle/>
        <a:p>
          <a:r>
            <a:rPr lang="sr-Cyrl-RS" dirty="0" smtClean="0"/>
            <a:t>Загревање језгра</a:t>
          </a:r>
          <a:endParaRPr lang="en-US" dirty="0" smtClean="0"/>
        </a:p>
      </dgm:t>
    </dgm:pt>
    <dgm:pt modelId="{BD111F4E-A9AA-4EDE-A8E4-7757FF53065D}" type="parTrans" cxnId="{AD9E139D-1A01-43FE-A843-20DEE751419E}">
      <dgm:prSet/>
      <dgm:spPr/>
      <dgm:t>
        <a:bodyPr/>
        <a:lstStyle/>
        <a:p>
          <a:endParaRPr lang="en-US"/>
        </a:p>
      </dgm:t>
    </dgm:pt>
    <dgm:pt modelId="{5B6F613F-571C-446A-B948-2C11341C8C1E}" type="sibTrans" cxnId="{AD9E139D-1A01-43FE-A843-20DEE751419E}">
      <dgm:prSet/>
      <dgm:spPr/>
      <dgm:t>
        <a:bodyPr/>
        <a:lstStyle/>
        <a:p>
          <a:endParaRPr lang="en-US"/>
        </a:p>
      </dgm:t>
    </dgm:pt>
    <dgm:pt modelId="{35FFE8D1-16E3-45EB-B929-E4675C69E3AD}">
      <dgm:prSet/>
      <dgm:spPr/>
      <dgm:t>
        <a:bodyPr/>
        <a:lstStyle/>
        <a:p>
          <a:r>
            <a:rPr lang="sr-Cyrl-RS" smtClean="0"/>
            <a:t>Директна компресија</a:t>
          </a:r>
          <a:endParaRPr lang="en-US" dirty="0"/>
        </a:p>
      </dgm:t>
    </dgm:pt>
    <dgm:pt modelId="{96752C41-167E-48FE-A920-048A76A2C8EF}" type="parTrans" cxnId="{FCF9B5F0-16DE-4FCF-B19A-BD439EBF2B1F}">
      <dgm:prSet/>
      <dgm:spPr/>
      <dgm:t>
        <a:bodyPr/>
        <a:lstStyle/>
        <a:p>
          <a:endParaRPr lang="en-US"/>
        </a:p>
      </dgm:t>
    </dgm:pt>
    <dgm:pt modelId="{9C62B6CF-D70D-4A9C-872E-2DB99B1402EF}" type="sibTrans" cxnId="{FCF9B5F0-16DE-4FCF-B19A-BD439EBF2B1F}">
      <dgm:prSet/>
      <dgm:spPr/>
      <dgm:t>
        <a:bodyPr/>
        <a:lstStyle/>
        <a:p>
          <a:endParaRPr lang="en-US"/>
        </a:p>
      </dgm:t>
    </dgm:pt>
    <dgm:pt modelId="{1C3E1ADB-7409-43A9-BDCC-74B01BC49BFC}">
      <dgm:prSet/>
      <dgm:spPr/>
      <dgm:t>
        <a:bodyPr/>
        <a:lstStyle/>
        <a:p>
          <a:r>
            <a:rPr lang="sr-Cyrl-RS" dirty="0" smtClean="0"/>
            <a:t>Уз помоћ растварача</a:t>
          </a:r>
          <a:endParaRPr lang="en-US" dirty="0"/>
        </a:p>
      </dgm:t>
    </dgm:pt>
    <dgm:pt modelId="{CD3AA9D8-023F-4111-B77C-FE5F97FDB2D3}" type="parTrans" cxnId="{CDF0B96C-BEC1-4B8E-BE3E-C443A6A57822}">
      <dgm:prSet/>
      <dgm:spPr/>
      <dgm:t>
        <a:bodyPr/>
        <a:lstStyle/>
        <a:p>
          <a:endParaRPr lang="en-US"/>
        </a:p>
      </dgm:t>
    </dgm:pt>
    <dgm:pt modelId="{8CD19F22-F6FD-4497-A044-AC032597CA37}" type="sibTrans" cxnId="{CDF0B96C-BEC1-4B8E-BE3E-C443A6A57822}">
      <dgm:prSet/>
      <dgm:spPr/>
      <dgm:t>
        <a:bodyPr/>
        <a:lstStyle/>
        <a:p>
          <a:endParaRPr lang="en-US"/>
        </a:p>
      </dgm:t>
    </dgm:pt>
    <dgm:pt modelId="{2B1D525C-017A-431D-AA6B-EA7458C042B7}">
      <dgm:prSet/>
      <dgm:spPr/>
      <dgm:t>
        <a:bodyPr/>
        <a:lstStyle/>
        <a:p>
          <a:r>
            <a:rPr lang="sr-Cyrl-RS" dirty="0" smtClean="0"/>
            <a:t>Увођењем топлог ваздуха</a:t>
          </a:r>
          <a:endParaRPr lang="en-US" dirty="0"/>
        </a:p>
      </dgm:t>
    </dgm:pt>
    <dgm:pt modelId="{A2D444CE-ADF6-4B4E-9375-146EC301DADA}" type="parTrans" cxnId="{5EAB8B20-F29A-4817-BBCE-FC34574D5A8E}">
      <dgm:prSet/>
      <dgm:spPr/>
      <dgm:t>
        <a:bodyPr/>
        <a:lstStyle/>
        <a:p>
          <a:endParaRPr lang="en-US"/>
        </a:p>
      </dgm:t>
    </dgm:pt>
    <dgm:pt modelId="{118201C0-0B9B-4F57-A1E4-D6F324259B34}" type="sibTrans" cxnId="{5EAB8B20-F29A-4817-BBCE-FC34574D5A8E}">
      <dgm:prSet/>
      <dgm:spPr/>
      <dgm:t>
        <a:bodyPr/>
        <a:lstStyle/>
        <a:p>
          <a:endParaRPr lang="en-US"/>
        </a:p>
      </dgm:t>
    </dgm:pt>
    <dgm:pt modelId="{5418FC57-7246-4484-8B3A-5C087EA9CF00}">
      <dgm:prSet/>
      <dgm:spPr/>
      <dgm:t>
        <a:bodyPr/>
        <a:lstStyle/>
        <a:p>
          <a:r>
            <a:rPr lang="sr-Cyrl-RS" dirty="0" smtClean="0"/>
            <a:t>Наношење и сушење филма</a:t>
          </a:r>
          <a:endParaRPr lang="en-US" dirty="0" smtClean="0"/>
        </a:p>
      </dgm:t>
    </dgm:pt>
    <dgm:pt modelId="{C296B456-0A72-4396-AAB9-D96C771541E9}" type="parTrans" cxnId="{D6CE98B9-0CDC-4348-879E-A1A1B07AD514}">
      <dgm:prSet/>
      <dgm:spPr/>
      <dgm:t>
        <a:bodyPr/>
        <a:lstStyle/>
        <a:p>
          <a:endParaRPr lang="en-US"/>
        </a:p>
      </dgm:t>
    </dgm:pt>
    <dgm:pt modelId="{07354A7C-8FE0-488C-966D-20C85A339812}" type="sibTrans" cxnId="{D6CE98B9-0CDC-4348-879E-A1A1B07AD514}">
      <dgm:prSet/>
      <dgm:spPr/>
      <dgm:t>
        <a:bodyPr/>
        <a:lstStyle/>
        <a:p>
          <a:endParaRPr lang="en-US"/>
        </a:p>
      </dgm:t>
    </dgm:pt>
    <dgm:pt modelId="{39A76F39-0143-4F6F-B106-DE6C97B4DAF8}">
      <dgm:prSet/>
      <dgm:spPr/>
      <dgm:t>
        <a:bodyPr/>
        <a:lstStyle/>
        <a:p>
          <a:r>
            <a:rPr lang="sr-Cyrl-RS" smtClean="0"/>
            <a:t>Увођењем топлог ваздуха</a:t>
          </a:r>
          <a:endParaRPr lang="en-US" dirty="0"/>
        </a:p>
      </dgm:t>
    </dgm:pt>
    <dgm:pt modelId="{7DEE217E-E3F7-4875-B493-42C4BF8F3568}" type="parTrans" cxnId="{BC6289BF-6455-45D9-AC0A-CCE9BF3AD66F}">
      <dgm:prSet/>
      <dgm:spPr/>
      <dgm:t>
        <a:bodyPr/>
        <a:lstStyle/>
        <a:p>
          <a:endParaRPr lang="en-US"/>
        </a:p>
      </dgm:t>
    </dgm:pt>
    <dgm:pt modelId="{55937FAA-FDBE-4E7B-A15C-E17B9CC59320}" type="sibTrans" cxnId="{BC6289BF-6455-45D9-AC0A-CCE9BF3AD66F}">
      <dgm:prSet/>
      <dgm:spPr/>
      <dgm:t>
        <a:bodyPr/>
        <a:lstStyle/>
        <a:p>
          <a:endParaRPr lang="en-US"/>
        </a:p>
      </dgm:t>
    </dgm:pt>
    <dgm:pt modelId="{E6D225FD-1525-46AF-9EE7-78D8193E6EFE}">
      <dgm:prSet/>
      <dgm:spPr/>
      <dgm:t>
        <a:bodyPr/>
        <a:lstStyle/>
        <a:p>
          <a:r>
            <a:rPr lang="sr-Cyrl-RS" dirty="0" smtClean="0"/>
            <a:t>Влажна гранулација</a:t>
          </a:r>
          <a:endParaRPr lang="en-US" dirty="0" smtClean="0"/>
        </a:p>
      </dgm:t>
    </dgm:pt>
    <dgm:pt modelId="{ED994F5B-9FD9-479A-A025-A81D5ACB0956}" type="parTrans" cxnId="{A763AD2D-D977-457E-95D6-7DB11A3A0E14}">
      <dgm:prSet/>
      <dgm:spPr/>
      <dgm:t>
        <a:bodyPr/>
        <a:lstStyle/>
        <a:p>
          <a:endParaRPr lang="en-US"/>
        </a:p>
      </dgm:t>
    </dgm:pt>
    <dgm:pt modelId="{50806494-3333-4DAF-86DD-E0FFB1353981}" type="sibTrans" cxnId="{A763AD2D-D977-457E-95D6-7DB11A3A0E14}">
      <dgm:prSet/>
      <dgm:spPr/>
      <dgm:t>
        <a:bodyPr/>
        <a:lstStyle/>
        <a:p>
          <a:endParaRPr lang="en-US"/>
        </a:p>
      </dgm:t>
    </dgm:pt>
    <dgm:pt modelId="{ADED9C76-9319-4F33-A081-5E6A64508CA4}">
      <dgm:prSet/>
      <dgm:spPr/>
      <dgm:t>
        <a:bodyPr/>
        <a:lstStyle/>
        <a:p>
          <a:r>
            <a:rPr lang="sr-Cyrl-RS" dirty="0" smtClean="0"/>
            <a:t>Увођење средства за филмовање</a:t>
          </a:r>
          <a:endParaRPr lang="en-US" dirty="0" smtClean="0"/>
        </a:p>
      </dgm:t>
    </dgm:pt>
    <dgm:pt modelId="{371DF36D-0ADA-4A62-9740-FE12EA6D6E1A}" type="parTrans" cxnId="{CB958A59-04D4-4E6D-91F3-0445F98CE21B}">
      <dgm:prSet/>
      <dgm:spPr/>
      <dgm:t>
        <a:bodyPr/>
        <a:lstStyle/>
        <a:p>
          <a:endParaRPr lang="en-US"/>
        </a:p>
      </dgm:t>
    </dgm:pt>
    <dgm:pt modelId="{2680AA30-793C-482A-8E11-FCA368A43327}" type="sibTrans" cxnId="{CB958A59-04D4-4E6D-91F3-0445F98CE21B}">
      <dgm:prSet/>
      <dgm:spPr/>
      <dgm:t>
        <a:bodyPr/>
        <a:lstStyle/>
        <a:p>
          <a:endParaRPr lang="en-US"/>
        </a:p>
      </dgm:t>
    </dgm:pt>
    <dgm:pt modelId="{77F4E33B-CAB7-4BDF-AFF0-8D15AAE53DA5}" type="pres">
      <dgm:prSet presAssocID="{1964C727-381F-4C06-8DAF-5E410DF2C8FE}" presName="linear" presStyleCnt="0">
        <dgm:presLayoutVars>
          <dgm:dir/>
          <dgm:animLvl val="lvl"/>
          <dgm:resizeHandles val="exact"/>
        </dgm:presLayoutVars>
      </dgm:prSet>
      <dgm:spPr/>
      <dgm:t>
        <a:bodyPr/>
        <a:lstStyle/>
        <a:p>
          <a:endParaRPr lang="en-US"/>
        </a:p>
      </dgm:t>
    </dgm:pt>
    <dgm:pt modelId="{DB868447-1B2D-46C2-BFD2-67A2A5F23CCA}" type="pres">
      <dgm:prSet presAssocID="{87F0FCAA-CCD7-4518-8169-E82FADCA7956}" presName="parentLin" presStyleCnt="0"/>
      <dgm:spPr/>
    </dgm:pt>
    <dgm:pt modelId="{B8488418-3631-4710-B12B-CD3C1FBB2591}" type="pres">
      <dgm:prSet presAssocID="{87F0FCAA-CCD7-4518-8169-E82FADCA7956}" presName="parentLeftMargin" presStyleLbl="node1" presStyleIdx="0" presStyleCnt="4"/>
      <dgm:spPr/>
      <dgm:t>
        <a:bodyPr/>
        <a:lstStyle/>
        <a:p>
          <a:endParaRPr lang="en-US"/>
        </a:p>
      </dgm:t>
    </dgm:pt>
    <dgm:pt modelId="{4DACF67C-979F-4510-93F6-FBDAC269FF85}" type="pres">
      <dgm:prSet presAssocID="{87F0FCAA-CCD7-4518-8169-E82FADCA7956}" presName="parentText" presStyleLbl="node1" presStyleIdx="0" presStyleCnt="4">
        <dgm:presLayoutVars>
          <dgm:chMax val="0"/>
          <dgm:bulletEnabled val="1"/>
        </dgm:presLayoutVars>
      </dgm:prSet>
      <dgm:spPr/>
      <dgm:t>
        <a:bodyPr/>
        <a:lstStyle/>
        <a:p>
          <a:endParaRPr lang="en-US"/>
        </a:p>
      </dgm:t>
    </dgm:pt>
    <dgm:pt modelId="{0F75F091-7166-4240-84A1-3077F159D0A8}" type="pres">
      <dgm:prSet presAssocID="{87F0FCAA-CCD7-4518-8169-E82FADCA7956}" presName="negativeSpace" presStyleCnt="0"/>
      <dgm:spPr/>
    </dgm:pt>
    <dgm:pt modelId="{2E61B92C-4B64-44FB-AA8E-8A1ED8A5074C}" type="pres">
      <dgm:prSet presAssocID="{87F0FCAA-CCD7-4518-8169-E82FADCA7956}" presName="childText" presStyleLbl="conFgAcc1" presStyleIdx="0" presStyleCnt="4">
        <dgm:presLayoutVars>
          <dgm:bulletEnabled val="1"/>
        </dgm:presLayoutVars>
      </dgm:prSet>
      <dgm:spPr/>
      <dgm:t>
        <a:bodyPr/>
        <a:lstStyle/>
        <a:p>
          <a:endParaRPr lang="en-US"/>
        </a:p>
      </dgm:t>
    </dgm:pt>
    <dgm:pt modelId="{D3E70EE0-5844-4686-9AD3-CD312598283C}" type="pres">
      <dgm:prSet presAssocID="{DA7CE906-05D1-4C41-869B-8B5D5BE0C146}" presName="spaceBetweenRectangles" presStyleCnt="0"/>
      <dgm:spPr/>
    </dgm:pt>
    <dgm:pt modelId="{D6FE73AE-3676-468D-A667-1E28669E98D2}" type="pres">
      <dgm:prSet presAssocID="{AB9BA0A8-E661-4689-A6CC-8184DB8E5BFB}" presName="parentLin" presStyleCnt="0"/>
      <dgm:spPr/>
    </dgm:pt>
    <dgm:pt modelId="{65464609-49C4-4F57-A5B8-7B6D04BFF7EE}" type="pres">
      <dgm:prSet presAssocID="{AB9BA0A8-E661-4689-A6CC-8184DB8E5BFB}" presName="parentLeftMargin" presStyleLbl="node1" presStyleIdx="0" presStyleCnt="4"/>
      <dgm:spPr/>
      <dgm:t>
        <a:bodyPr/>
        <a:lstStyle/>
        <a:p>
          <a:endParaRPr lang="en-US"/>
        </a:p>
      </dgm:t>
    </dgm:pt>
    <dgm:pt modelId="{92BFF428-F982-4AD7-B027-61AA263D5862}" type="pres">
      <dgm:prSet presAssocID="{AB9BA0A8-E661-4689-A6CC-8184DB8E5BFB}" presName="parentText" presStyleLbl="node1" presStyleIdx="1" presStyleCnt="4">
        <dgm:presLayoutVars>
          <dgm:chMax val="0"/>
          <dgm:bulletEnabled val="1"/>
        </dgm:presLayoutVars>
      </dgm:prSet>
      <dgm:spPr/>
      <dgm:t>
        <a:bodyPr/>
        <a:lstStyle/>
        <a:p>
          <a:endParaRPr lang="en-US"/>
        </a:p>
      </dgm:t>
    </dgm:pt>
    <dgm:pt modelId="{F409696A-EEA6-4141-9C57-E4500DBAD3BE}" type="pres">
      <dgm:prSet presAssocID="{AB9BA0A8-E661-4689-A6CC-8184DB8E5BFB}" presName="negativeSpace" presStyleCnt="0"/>
      <dgm:spPr/>
    </dgm:pt>
    <dgm:pt modelId="{01754FB7-9A35-4EC5-9ACD-BFF94432EED8}" type="pres">
      <dgm:prSet presAssocID="{AB9BA0A8-E661-4689-A6CC-8184DB8E5BFB}" presName="childText" presStyleLbl="conFgAcc1" presStyleIdx="1" presStyleCnt="4">
        <dgm:presLayoutVars>
          <dgm:bulletEnabled val="1"/>
        </dgm:presLayoutVars>
      </dgm:prSet>
      <dgm:spPr/>
      <dgm:t>
        <a:bodyPr/>
        <a:lstStyle/>
        <a:p>
          <a:endParaRPr lang="en-US"/>
        </a:p>
      </dgm:t>
    </dgm:pt>
    <dgm:pt modelId="{A17C5504-2ABB-4FC9-92B6-8A60436317C7}" type="pres">
      <dgm:prSet presAssocID="{7CE5F804-96B9-4B5A-A145-533F05A3D21A}" presName="spaceBetweenRectangles" presStyleCnt="0"/>
      <dgm:spPr/>
    </dgm:pt>
    <dgm:pt modelId="{3743CA62-EEF7-45BC-BA3A-0E285FCA49F3}" type="pres">
      <dgm:prSet presAssocID="{10ECADAA-D2FA-4A8F-BA27-535363B3BC4F}" presName="parentLin" presStyleCnt="0"/>
      <dgm:spPr/>
    </dgm:pt>
    <dgm:pt modelId="{153DECE1-55CB-439F-B588-6B34C6387556}" type="pres">
      <dgm:prSet presAssocID="{10ECADAA-D2FA-4A8F-BA27-535363B3BC4F}" presName="parentLeftMargin" presStyleLbl="node1" presStyleIdx="1" presStyleCnt="4"/>
      <dgm:spPr/>
      <dgm:t>
        <a:bodyPr/>
        <a:lstStyle/>
        <a:p>
          <a:endParaRPr lang="en-US"/>
        </a:p>
      </dgm:t>
    </dgm:pt>
    <dgm:pt modelId="{2768208D-6231-47EF-AD3B-54041FFFFEE1}" type="pres">
      <dgm:prSet presAssocID="{10ECADAA-D2FA-4A8F-BA27-535363B3BC4F}" presName="parentText" presStyleLbl="node1" presStyleIdx="2" presStyleCnt="4">
        <dgm:presLayoutVars>
          <dgm:chMax val="0"/>
          <dgm:bulletEnabled val="1"/>
        </dgm:presLayoutVars>
      </dgm:prSet>
      <dgm:spPr/>
      <dgm:t>
        <a:bodyPr/>
        <a:lstStyle/>
        <a:p>
          <a:endParaRPr lang="en-US"/>
        </a:p>
      </dgm:t>
    </dgm:pt>
    <dgm:pt modelId="{9B1D9DE2-3D7B-41F2-A25E-6B415AEEFD7B}" type="pres">
      <dgm:prSet presAssocID="{10ECADAA-D2FA-4A8F-BA27-535363B3BC4F}" presName="negativeSpace" presStyleCnt="0"/>
      <dgm:spPr/>
    </dgm:pt>
    <dgm:pt modelId="{5A5F3C3B-B1B7-42A5-947A-BF2963A00088}" type="pres">
      <dgm:prSet presAssocID="{10ECADAA-D2FA-4A8F-BA27-535363B3BC4F}" presName="childText" presStyleLbl="conFgAcc1" presStyleIdx="2" presStyleCnt="4">
        <dgm:presLayoutVars>
          <dgm:bulletEnabled val="1"/>
        </dgm:presLayoutVars>
      </dgm:prSet>
      <dgm:spPr/>
      <dgm:t>
        <a:bodyPr/>
        <a:lstStyle/>
        <a:p>
          <a:endParaRPr lang="en-US"/>
        </a:p>
      </dgm:t>
    </dgm:pt>
    <dgm:pt modelId="{DB6B5AA4-0529-408C-A10C-6A7393CC45FB}" type="pres">
      <dgm:prSet presAssocID="{5B6F613F-571C-446A-B948-2C11341C8C1E}" presName="spaceBetweenRectangles" presStyleCnt="0"/>
      <dgm:spPr/>
    </dgm:pt>
    <dgm:pt modelId="{7C58210C-7244-45A4-A72D-423532686748}" type="pres">
      <dgm:prSet presAssocID="{5418FC57-7246-4484-8B3A-5C087EA9CF00}" presName="parentLin" presStyleCnt="0"/>
      <dgm:spPr/>
    </dgm:pt>
    <dgm:pt modelId="{A079D1FF-3614-424B-B2FB-893AB93E9FC8}" type="pres">
      <dgm:prSet presAssocID="{5418FC57-7246-4484-8B3A-5C087EA9CF00}" presName="parentLeftMargin" presStyleLbl="node1" presStyleIdx="2" presStyleCnt="4"/>
      <dgm:spPr/>
      <dgm:t>
        <a:bodyPr/>
        <a:lstStyle/>
        <a:p>
          <a:endParaRPr lang="en-US"/>
        </a:p>
      </dgm:t>
    </dgm:pt>
    <dgm:pt modelId="{555C06FC-F630-4464-9E62-505DB730EA40}" type="pres">
      <dgm:prSet presAssocID="{5418FC57-7246-4484-8B3A-5C087EA9CF00}" presName="parentText" presStyleLbl="node1" presStyleIdx="3" presStyleCnt="4">
        <dgm:presLayoutVars>
          <dgm:chMax val="0"/>
          <dgm:bulletEnabled val="1"/>
        </dgm:presLayoutVars>
      </dgm:prSet>
      <dgm:spPr/>
      <dgm:t>
        <a:bodyPr/>
        <a:lstStyle/>
        <a:p>
          <a:endParaRPr lang="en-US"/>
        </a:p>
      </dgm:t>
    </dgm:pt>
    <dgm:pt modelId="{C0E0E197-DCFA-4441-9207-364132EE7B3B}" type="pres">
      <dgm:prSet presAssocID="{5418FC57-7246-4484-8B3A-5C087EA9CF00}" presName="negativeSpace" presStyleCnt="0"/>
      <dgm:spPr/>
    </dgm:pt>
    <dgm:pt modelId="{79435CB3-731C-4527-9BB2-01B243AE9DE0}" type="pres">
      <dgm:prSet presAssocID="{5418FC57-7246-4484-8B3A-5C087EA9CF00}" presName="childText" presStyleLbl="conFgAcc1" presStyleIdx="3" presStyleCnt="4">
        <dgm:presLayoutVars>
          <dgm:bulletEnabled val="1"/>
        </dgm:presLayoutVars>
      </dgm:prSet>
      <dgm:spPr/>
      <dgm:t>
        <a:bodyPr/>
        <a:lstStyle/>
        <a:p>
          <a:endParaRPr lang="en-US"/>
        </a:p>
      </dgm:t>
    </dgm:pt>
  </dgm:ptLst>
  <dgm:cxnLst>
    <dgm:cxn modelId="{5E804205-8215-4818-9707-8D958A058369}" type="presOf" srcId="{87F0FCAA-CCD7-4518-8169-E82FADCA7956}" destId="{4DACF67C-979F-4510-93F6-FBDAC269FF85}" srcOrd="1" destOrd="0" presId="urn:microsoft.com/office/officeart/2005/8/layout/list1"/>
    <dgm:cxn modelId="{FCF9B5F0-16DE-4FCF-B19A-BD439EBF2B1F}" srcId="{87F0FCAA-CCD7-4518-8169-E82FADCA7956}" destId="{35FFE8D1-16E3-45EB-B929-E4675C69E3AD}" srcOrd="0" destOrd="0" parTransId="{96752C41-167E-48FE-A920-048A76A2C8EF}" sibTransId="{9C62B6CF-D70D-4A9C-872E-2DB99B1402EF}"/>
    <dgm:cxn modelId="{0D09782A-1FFB-4FFD-A757-650D3697D25E}" type="presOf" srcId="{10ECADAA-D2FA-4A8F-BA27-535363B3BC4F}" destId="{2768208D-6231-47EF-AD3B-54041FFFFEE1}" srcOrd="1" destOrd="0" presId="urn:microsoft.com/office/officeart/2005/8/layout/list1"/>
    <dgm:cxn modelId="{C1A47D53-9299-4381-AC71-0B31A89D6E5A}" type="presOf" srcId="{87F0FCAA-CCD7-4518-8169-E82FADCA7956}" destId="{B8488418-3631-4710-B12B-CD3C1FBB2591}" srcOrd="0" destOrd="0" presId="urn:microsoft.com/office/officeart/2005/8/layout/list1"/>
    <dgm:cxn modelId="{5591ED15-B994-44B2-B28E-E6786F916011}" type="presOf" srcId="{2B1D525C-017A-431D-AA6B-EA7458C042B7}" destId="{5A5F3C3B-B1B7-42A5-947A-BF2963A00088}" srcOrd="0" destOrd="0" presId="urn:microsoft.com/office/officeart/2005/8/layout/list1"/>
    <dgm:cxn modelId="{F29DEFBE-9F9D-43B2-9F38-9E2B34B23078}" type="presOf" srcId="{39A76F39-0143-4F6F-B106-DE6C97B4DAF8}" destId="{79435CB3-731C-4527-9BB2-01B243AE9DE0}" srcOrd="0" destOrd="0" presId="urn:microsoft.com/office/officeart/2005/8/layout/list1"/>
    <dgm:cxn modelId="{CABC2EF8-360E-40FA-A822-A2640D6B2CC9}" type="presOf" srcId="{1964C727-381F-4C06-8DAF-5E410DF2C8FE}" destId="{77F4E33B-CAB7-4BDF-AFF0-8D15AAE53DA5}" srcOrd="0" destOrd="0" presId="urn:microsoft.com/office/officeart/2005/8/layout/list1"/>
    <dgm:cxn modelId="{1C75F58A-1E19-4DBA-BECF-CD6003286738}" type="presOf" srcId="{1C3E1ADB-7409-43A9-BDCC-74B01BC49BFC}" destId="{01754FB7-9A35-4EC5-9ACD-BFF94432EED8}" srcOrd="0" destOrd="0" presId="urn:microsoft.com/office/officeart/2005/8/layout/list1"/>
    <dgm:cxn modelId="{D6CE98B9-0CDC-4348-879E-A1A1B07AD514}" srcId="{1964C727-381F-4C06-8DAF-5E410DF2C8FE}" destId="{5418FC57-7246-4484-8B3A-5C087EA9CF00}" srcOrd="3" destOrd="0" parTransId="{C296B456-0A72-4396-AAB9-D96C771541E9}" sibTransId="{07354A7C-8FE0-488C-966D-20C85A339812}"/>
    <dgm:cxn modelId="{CDF0B96C-BEC1-4B8E-BE3E-C443A6A57822}" srcId="{AB9BA0A8-E661-4689-A6CC-8184DB8E5BFB}" destId="{1C3E1ADB-7409-43A9-BDCC-74B01BC49BFC}" srcOrd="0" destOrd="0" parTransId="{CD3AA9D8-023F-4111-B77C-FE5F97FDB2D3}" sibTransId="{8CD19F22-F6FD-4497-A044-AC032597CA37}"/>
    <dgm:cxn modelId="{44A19C22-0778-4BC2-B679-18602F3DC8DA}" type="presOf" srcId="{35FFE8D1-16E3-45EB-B929-E4675C69E3AD}" destId="{2E61B92C-4B64-44FB-AA8E-8A1ED8A5074C}" srcOrd="0" destOrd="0" presId="urn:microsoft.com/office/officeart/2005/8/layout/list1"/>
    <dgm:cxn modelId="{ED48DA30-2511-4FF5-ABA0-0FDA2C8A492E}" type="presOf" srcId="{AB9BA0A8-E661-4689-A6CC-8184DB8E5BFB}" destId="{92BFF428-F982-4AD7-B027-61AA263D5862}" srcOrd="1" destOrd="0" presId="urn:microsoft.com/office/officeart/2005/8/layout/list1"/>
    <dgm:cxn modelId="{8DFF6145-E639-4EC4-88FC-1C409B37C467}" srcId="{1964C727-381F-4C06-8DAF-5E410DF2C8FE}" destId="{87F0FCAA-CCD7-4518-8169-E82FADCA7956}" srcOrd="0" destOrd="0" parTransId="{E067E928-8121-41F6-82B8-C42069F24ACD}" sibTransId="{DA7CE906-05D1-4C41-869B-8B5D5BE0C146}"/>
    <dgm:cxn modelId="{4A0E1F83-8774-4060-BC91-4A153810E090}" type="presOf" srcId="{ADED9C76-9319-4F33-A081-5E6A64508CA4}" destId="{79435CB3-731C-4527-9BB2-01B243AE9DE0}" srcOrd="0" destOrd="1" presId="urn:microsoft.com/office/officeart/2005/8/layout/list1"/>
    <dgm:cxn modelId="{3F7EBD6F-4C31-4F74-A4FF-1804BA6F7F40}" type="presOf" srcId="{5418FC57-7246-4484-8B3A-5C087EA9CF00}" destId="{A079D1FF-3614-424B-B2FB-893AB93E9FC8}" srcOrd="0" destOrd="0" presId="urn:microsoft.com/office/officeart/2005/8/layout/list1"/>
    <dgm:cxn modelId="{63496651-8406-4CD8-9AB5-115B59C32743}" type="presOf" srcId="{AB9BA0A8-E661-4689-A6CC-8184DB8E5BFB}" destId="{65464609-49C4-4F57-A5B8-7B6D04BFF7EE}" srcOrd="0" destOrd="0" presId="urn:microsoft.com/office/officeart/2005/8/layout/list1"/>
    <dgm:cxn modelId="{BC6289BF-6455-45D9-AC0A-CCE9BF3AD66F}" srcId="{5418FC57-7246-4484-8B3A-5C087EA9CF00}" destId="{39A76F39-0143-4F6F-B106-DE6C97B4DAF8}" srcOrd="0" destOrd="0" parTransId="{7DEE217E-E3F7-4875-B493-42C4BF8F3568}" sibTransId="{55937FAA-FDBE-4E7B-A15C-E17B9CC59320}"/>
    <dgm:cxn modelId="{CF1956F6-8A5E-4850-BFC2-F17C88B0967F}" type="presOf" srcId="{5418FC57-7246-4484-8B3A-5C087EA9CF00}" destId="{555C06FC-F630-4464-9E62-505DB730EA40}" srcOrd="1" destOrd="0" presId="urn:microsoft.com/office/officeart/2005/8/layout/list1"/>
    <dgm:cxn modelId="{A763AD2D-D977-457E-95D6-7DB11A3A0E14}" srcId="{87F0FCAA-CCD7-4518-8169-E82FADCA7956}" destId="{E6D225FD-1525-46AF-9EE7-78D8193E6EFE}" srcOrd="1" destOrd="0" parTransId="{ED994F5B-9FD9-479A-A025-A81D5ACB0956}" sibTransId="{50806494-3333-4DAF-86DD-E0FFB1353981}"/>
    <dgm:cxn modelId="{5EAB8B20-F29A-4817-BBCE-FC34574D5A8E}" srcId="{10ECADAA-D2FA-4A8F-BA27-535363B3BC4F}" destId="{2B1D525C-017A-431D-AA6B-EA7458C042B7}" srcOrd="0" destOrd="0" parTransId="{A2D444CE-ADF6-4B4E-9375-146EC301DADA}" sibTransId="{118201C0-0B9B-4F57-A1E4-D6F324259B34}"/>
    <dgm:cxn modelId="{BC4FC65C-3071-468F-A424-3D4E3B292D61}" type="presOf" srcId="{E6D225FD-1525-46AF-9EE7-78D8193E6EFE}" destId="{2E61B92C-4B64-44FB-AA8E-8A1ED8A5074C}" srcOrd="0" destOrd="1" presId="urn:microsoft.com/office/officeart/2005/8/layout/list1"/>
    <dgm:cxn modelId="{DF5B1343-0188-4322-999D-EDB542E3C561}" type="presOf" srcId="{10ECADAA-D2FA-4A8F-BA27-535363B3BC4F}" destId="{153DECE1-55CB-439F-B588-6B34C6387556}" srcOrd="0" destOrd="0" presId="urn:microsoft.com/office/officeart/2005/8/layout/list1"/>
    <dgm:cxn modelId="{CB958A59-04D4-4E6D-91F3-0445F98CE21B}" srcId="{5418FC57-7246-4484-8B3A-5C087EA9CF00}" destId="{ADED9C76-9319-4F33-A081-5E6A64508CA4}" srcOrd="1" destOrd="0" parTransId="{371DF36D-0ADA-4A62-9740-FE12EA6D6E1A}" sibTransId="{2680AA30-793C-482A-8E11-FCA368A43327}"/>
    <dgm:cxn modelId="{AD9E139D-1A01-43FE-A843-20DEE751419E}" srcId="{1964C727-381F-4C06-8DAF-5E410DF2C8FE}" destId="{10ECADAA-D2FA-4A8F-BA27-535363B3BC4F}" srcOrd="2" destOrd="0" parTransId="{BD111F4E-A9AA-4EDE-A8E4-7757FF53065D}" sibTransId="{5B6F613F-571C-446A-B948-2C11341C8C1E}"/>
    <dgm:cxn modelId="{219FB879-79B0-4594-944C-9250DF891226}" srcId="{1964C727-381F-4C06-8DAF-5E410DF2C8FE}" destId="{AB9BA0A8-E661-4689-A6CC-8184DB8E5BFB}" srcOrd="1" destOrd="0" parTransId="{3B9FDF7E-7D59-42D5-A936-E91F41C6459E}" sibTransId="{7CE5F804-96B9-4B5A-A145-533F05A3D21A}"/>
    <dgm:cxn modelId="{B75790F5-F74F-45F6-B2C0-086600C1CD79}" type="presParOf" srcId="{77F4E33B-CAB7-4BDF-AFF0-8D15AAE53DA5}" destId="{DB868447-1B2D-46C2-BFD2-67A2A5F23CCA}" srcOrd="0" destOrd="0" presId="urn:microsoft.com/office/officeart/2005/8/layout/list1"/>
    <dgm:cxn modelId="{08955F9B-7215-414E-870A-8649DDA40F20}" type="presParOf" srcId="{DB868447-1B2D-46C2-BFD2-67A2A5F23CCA}" destId="{B8488418-3631-4710-B12B-CD3C1FBB2591}" srcOrd="0" destOrd="0" presId="urn:microsoft.com/office/officeart/2005/8/layout/list1"/>
    <dgm:cxn modelId="{73D2CDA7-1BB6-4BD0-8D65-4BF0D6368AC0}" type="presParOf" srcId="{DB868447-1B2D-46C2-BFD2-67A2A5F23CCA}" destId="{4DACF67C-979F-4510-93F6-FBDAC269FF85}" srcOrd="1" destOrd="0" presId="urn:microsoft.com/office/officeart/2005/8/layout/list1"/>
    <dgm:cxn modelId="{F2007B1D-1421-4C82-8A27-10C98FF4B476}" type="presParOf" srcId="{77F4E33B-CAB7-4BDF-AFF0-8D15AAE53DA5}" destId="{0F75F091-7166-4240-84A1-3077F159D0A8}" srcOrd="1" destOrd="0" presId="urn:microsoft.com/office/officeart/2005/8/layout/list1"/>
    <dgm:cxn modelId="{44DA17B1-564C-4781-969D-7623AAFBDE3A}" type="presParOf" srcId="{77F4E33B-CAB7-4BDF-AFF0-8D15AAE53DA5}" destId="{2E61B92C-4B64-44FB-AA8E-8A1ED8A5074C}" srcOrd="2" destOrd="0" presId="urn:microsoft.com/office/officeart/2005/8/layout/list1"/>
    <dgm:cxn modelId="{AB5E292D-28D5-41FA-BD94-CC4D071CB3E2}" type="presParOf" srcId="{77F4E33B-CAB7-4BDF-AFF0-8D15AAE53DA5}" destId="{D3E70EE0-5844-4686-9AD3-CD312598283C}" srcOrd="3" destOrd="0" presId="urn:microsoft.com/office/officeart/2005/8/layout/list1"/>
    <dgm:cxn modelId="{A5D25C6E-886F-4691-B60C-65DA18F664F3}" type="presParOf" srcId="{77F4E33B-CAB7-4BDF-AFF0-8D15AAE53DA5}" destId="{D6FE73AE-3676-468D-A667-1E28669E98D2}" srcOrd="4" destOrd="0" presId="urn:microsoft.com/office/officeart/2005/8/layout/list1"/>
    <dgm:cxn modelId="{DEB667C9-2CAE-4E47-8B3F-0896F2BFCCAA}" type="presParOf" srcId="{D6FE73AE-3676-468D-A667-1E28669E98D2}" destId="{65464609-49C4-4F57-A5B8-7B6D04BFF7EE}" srcOrd="0" destOrd="0" presId="urn:microsoft.com/office/officeart/2005/8/layout/list1"/>
    <dgm:cxn modelId="{34AD3740-9B83-4129-81F7-4A18EFB8C194}" type="presParOf" srcId="{D6FE73AE-3676-468D-A667-1E28669E98D2}" destId="{92BFF428-F982-4AD7-B027-61AA263D5862}" srcOrd="1" destOrd="0" presId="urn:microsoft.com/office/officeart/2005/8/layout/list1"/>
    <dgm:cxn modelId="{3EF01387-DD83-4BCD-AD43-91C0D0BA79DB}" type="presParOf" srcId="{77F4E33B-CAB7-4BDF-AFF0-8D15AAE53DA5}" destId="{F409696A-EEA6-4141-9C57-E4500DBAD3BE}" srcOrd="5" destOrd="0" presId="urn:microsoft.com/office/officeart/2005/8/layout/list1"/>
    <dgm:cxn modelId="{5802EB59-67B9-425F-BB73-6ED4AB22E771}" type="presParOf" srcId="{77F4E33B-CAB7-4BDF-AFF0-8D15AAE53DA5}" destId="{01754FB7-9A35-4EC5-9ACD-BFF94432EED8}" srcOrd="6" destOrd="0" presId="urn:microsoft.com/office/officeart/2005/8/layout/list1"/>
    <dgm:cxn modelId="{984F473F-9717-4CD2-938C-4B8CD54F8A1A}" type="presParOf" srcId="{77F4E33B-CAB7-4BDF-AFF0-8D15AAE53DA5}" destId="{A17C5504-2ABB-4FC9-92B6-8A60436317C7}" srcOrd="7" destOrd="0" presId="urn:microsoft.com/office/officeart/2005/8/layout/list1"/>
    <dgm:cxn modelId="{55EF84B4-8C64-4C4C-9923-783EAF76BEA7}" type="presParOf" srcId="{77F4E33B-CAB7-4BDF-AFF0-8D15AAE53DA5}" destId="{3743CA62-EEF7-45BC-BA3A-0E285FCA49F3}" srcOrd="8" destOrd="0" presId="urn:microsoft.com/office/officeart/2005/8/layout/list1"/>
    <dgm:cxn modelId="{0101C894-70AC-49B3-9FB1-68CB47E90B3C}" type="presParOf" srcId="{3743CA62-EEF7-45BC-BA3A-0E285FCA49F3}" destId="{153DECE1-55CB-439F-B588-6B34C6387556}" srcOrd="0" destOrd="0" presId="urn:microsoft.com/office/officeart/2005/8/layout/list1"/>
    <dgm:cxn modelId="{AB14E13B-FF46-4A7E-8689-FC0EBD3A578C}" type="presParOf" srcId="{3743CA62-EEF7-45BC-BA3A-0E285FCA49F3}" destId="{2768208D-6231-47EF-AD3B-54041FFFFEE1}" srcOrd="1" destOrd="0" presId="urn:microsoft.com/office/officeart/2005/8/layout/list1"/>
    <dgm:cxn modelId="{2D9CF1DC-355F-40A1-834B-FA28270BC1D1}" type="presParOf" srcId="{77F4E33B-CAB7-4BDF-AFF0-8D15AAE53DA5}" destId="{9B1D9DE2-3D7B-41F2-A25E-6B415AEEFD7B}" srcOrd="9" destOrd="0" presId="urn:microsoft.com/office/officeart/2005/8/layout/list1"/>
    <dgm:cxn modelId="{C32E6B33-A482-4BDD-B85E-861BF4A6D420}" type="presParOf" srcId="{77F4E33B-CAB7-4BDF-AFF0-8D15AAE53DA5}" destId="{5A5F3C3B-B1B7-42A5-947A-BF2963A00088}" srcOrd="10" destOrd="0" presId="urn:microsoft.com/office/officeart/2005/8/layout/list1"/>
    <dgm:cxn modelId="{AF67F6E3-A472-4839-9F0D-EC5C44A1AF36}" type="presParOf" srcId="{77F4E33B-CAB7-4BDF-AFF0-8D15AAE53DA5}" destId="{DB6B5AA4-0529-408C-A10C-6A7393CC45FB}" srcOrd="11" destOrd="0" presId="urn:microsoft.com/office/officeart/2005/8/layout/list1"/>
    <dgm:cxn modelId="{5313582A-BB52-4BEE-A680-2BEE7C72A383}" type="presParOf" srcId="{77F4E33B-CAB7-4BDF-AFF0-8D15AAE53DA5}" destId="{7C58210C-7244-45A4-A72D-423532686748}" srcOrd="12" destOrd="0" presId="urn:microsoft.com/office/officeart/2005/8/layout/list1"/>
    <dgm:cxn modelId="{DCE5BA68-359A-4B3A-B2EA-8FD7A94183C1}" type="presParOf" srcId="{7C58210C-7244-45A4-A72D-423532686748}" destId="{A079D1FF-3614-424B-B2FB-893AB93E9FC8}" srcOrd="0" destOrd="0" presId="urn:microsoft.com/office/officeart/2005/8/layout/list1"/>
    <dgm:cxn modelId="{D7A13BA6-76DB-487F-9C52-AF95829ABB8F}" type="presParOf" srcId="{7C58210C-7244-45A4-A72D-423532686748}" destId="{555C06FC-F630-4464-9E62-505DB730EA40}" srcOrd="1" destOrd="0" presId="urn:microsoft.com/office/officeart/2005/8/layout/list1"/>
    <dgm:cxn modelId="{D67FA9C3-1FEA-45FE-A65D-6AAD3DE427C2}" type="presParOf" srcId="{77F4E33B-CAB7-4BDF-AFF0-8D15AAE53DA5}" destId="{C0E0E197-DCFA-4441-9207-364132EE7B3B}" srcOrd="13" destOrd="0" presId="urn:microsoft.com/office/officeart/2005/8/layout/list1"/>
    <dgm:cxn modelId="{743A7EC3-F59E-43C8-B54C-63A768DBBB5E}" type="presParOf" srcId="{77F4E33B-CAB7-4BDF-AFF0-8D15AAE53DA5}" destId="{79435CB3-731C-4527-9BB2-01B243AE9DE0}"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15B0C0-B975-4A95-B9B8-25915F5E90A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6A5AF607-F8E1-480B-A9F6-A15B63E7D3AD}">
      <dgm:prSet phldrT="[Text]"/>
      <dgm:spPr/>
      <dgm:t>
        <a:bodyPr/>
        <a:lstStyle/>
        <a:p>
          <a:r>
            <a:rPr lang="sr-Cyrl-RS" dirty="0" smtClean="0">
              <a:latin typeface="Times New Roman" pitchFamily="18" charset="0"/>
              <a:cs typeface="Times New Roman" pitchFamily="18" charset="0"/>
            </a:rPr>
            <a:t>Тачно дозирање лека</a:t>
          </a:r>
          <a:endParaRPr lang="en-US" dirty="0"/>
        </a:p>
      </dgm:t>
    </dgm:pt>
    <dgm:pt modelId="{62E652A6-D209-4E95-8047-8264F9B095EB}" type="parTrans" cxnId="{C9572E50-F736-4950-A515-BDAD63BE7BAC}">
      <dgm:prSet/>
      <dgm:spPr/>
      <dgm:t>
        <a:bodyPr/>
        <a:lstStyle/>
        <a:p>
          <a:endParaRPr lang="en-US"/>
        </a:p>
      </dgm:t>
    </dgm:pt>
    <dgm:pt modelId="{D5072E64-4D32-4EAB-B36A-97154C17C61A}" type="sibTrans" cxnId="{C9572E50-F736-4950-A515-BDAD63BE7BAC}">
      <dgm:prSet/>
      <dgm:spPr/>
      <dgm:t>
        <a:bodyPr/>
        <a:lstStyle/>
        <a:p>
          <a:endParaRPr lang="en-US"/>
        </a:p>
      </dgm:t>
    </dgm:pt>
    <dgm:pt modelId="{25810EF6-F3A6-49AB-AE7E-35A201A5B54A}">
      <dgm:prSet phldrT="[Text]"/>
      <dgm:spPr/>
      <dgm:t>
        <a:bodyPr/>
        <a:lstStyle/>
        <a:p>
          <a:r>
            <a:rPr lang="sr-Cyrl-RS" dirty="0" smtClean="0">
              <a:latin typeface="Times New Roman" pitchFamily="18" charset="0"/>
              <a:cs typeface="Times New Roman" pitchFamily="18" charset="0"/>
            </a:rPr>
            <a:t>Брзо ослобађање лековите супстанце</a:t>
          </a:r>
          <a:endParaRPr lang="en-US" dirty="0"/>
        </a:p>
      </dgm:t>
    </dgm:pt>
    <dgm:pt modelId="{DD0977F7-96FF-451E-99C1-6A175046FADB}" type="parTrans" cxnId="{B8A98A85-7996-4D7F-935A-B078B336A4BB}">
      <dgm:prSet/>
      <dgm:spPr/>
      <dgm:t>
        <a:bodyPr/>
        <a:lstStyle/>
        <a:p>
          <a:endParaRPr lang="en-US"/>
        </a:p>
      </dgm:t>
    </dgm:pt>
    <dgm:pt modelId="{84C2E521-7DE3-4A2B-920B-CD6B0B08B9DB}" type="sibTrans" cxnId="{B8A98A85-7996-4D7F-935A-B078B336A4BB}">
      <dgm:prSet/>
      <dgm:spPr/>
      <dgm:t>
        <a:bodyPr/>
        <a:lstStyle/>
        <a:p>
          <a:endParaRPr lang="en-US"/>
        </a:p>
      </dgm:t>
    </dgm:pt>
    <dgm:pt modelId="{7A8C696A-C64C-45EE-9F2B-31127B6BADB8}">
      <dgm:prSet/>
      <dgm:spPr/>
      <dgm:t>
        <a:bodyPr/>
        <a:lstStyle/>
        <a:p>
          <a:r>
            <a:rPr lang="sr-Cyrl-RS" dirty="0" smtClean="0">
              <a:latin typeface="Times New Roman" pitchFamily="18" charset="0"/>
              <a:cs typeface="Times New Roman" pitchFamily="18" charset="0"/>
            </a:rPr>
            <a:t>Заштита лека од утицаја светлости, бактерија, влаге</a:t>
          </a:r>
          <a:endParaRPr lang="en-US" dirty="0"/>
        </a:p>
      </dgm:t>
    </dgm:pt>
    <dgm:pt modelId="{9E61D415-F85E-42FC-B981-6867E49486F4}" type="parTrans" cxnId="{BEEC815A-FC41-41E9-9E5D-C56673273486}">
      <dgm:prSet/>
      <dgm:spPr/>
      <dgm:t>
        <a:bodyPr/>
        <a:lstStyle/>
        <a:p>
          <a:endParaRPr lang="en-US"/>
        </a:p>
      </dgm:t>
    </dgm:pt>
    <dgm:pt modelId="{04739755-5722-4411-B668-A1969CB604DD}" type="sibTrans" cxnId="{BEEC815A-FC41-41E9-9E5D-C56673273486}">
      <dgm:prSet/>
      <dgm:spPr/>
      <dgm:t>
        <a:bodyPr/>
        <a:lstStyle/>
        <a:p>
          <a:endParaRPr lang="en-US"/>
        </a:p>
      </dgm:t>
    </dgm:pt>
    <dgm:pt modelId="{C9274B70-6D08-4355-BC4D-389A8A2A0535}">
      <dgm:prSet/>
      <dgm:spPr/>
      <dgm:t>
        <a:bodyPr/>
        <a:lstStyle/>
        <a:p>
          <a:r>
            <a:rPr lang="sr-Cyrl-RS" dirty="0" smtClean="0">
              <a:latin typeface="Times New Roman" pitchFamily="18" charset="0"/>
              <a:cs typeface="Times New Roman" pitchFamily="18" charset="0"/>
            </a:rPr>
            <a:t>Могућност утицаја на место, брзину и дужину деловања </a:t>
          </a:r>
          <a:endParaRPr lang="en-US" dirty="0"/>
        </a:p>
      </dgm:t>
    </dgm:pt>
    <dgm:pt modelId="{CB46520E-8E06-4540-B15E-7FECC1ED61F2}" type="parTrans" cxnId="{6E27F215-68DE-43D4-94AC-EEFD27C02F6F}">
      <dgm:prSet/>
      <dgm:spPr/>
      <dgm:t>
        <a:bodyPr/>
        <a:lstStyle/>
        <a:p>
          <a:endParaRPr lang="en-US"/>
        </a:p>
      </dgm:t>
    </dgm:pt>
    <dgm:pt modelId="{AC2A99CA-271B-41D7-BEDE-3C65D76E09CA}" type="sibTrans" cxnId="{6E27F215-68DE-43D4-94AC-EEFD27C02F6F}">
      <dgm:prSet/>
      <dgm:spPr/>
      <dgm:t>
        <a:bodyPr/>
        <a:lstStyle/>
        <a:p>
          <a:endParaRPr lang="en-US"/>
        </a:p>
      </dgm:t>
    </dgm:pt>
    <dgm:pt modelId="{B1A8FA8C-2168-42E7-B04B-615AB8362DFE}">
      <dgm:prSet/>
      <dgm:spPr/>
      <dgm:t>
        <a:bodyPr/>
        <a:lstStyle/>
        <a:p>
          <a:r>
            <a:rPr lang="sr-Cyrl-RS" dirty="0" smtClean="0">
              <a:latin typeface="Times New Roman" pitchFamily="18" charset="0"/>
              <a:cs typeface="Times New Roman" pitchFamily="18" charset="0"/>
            </a:rPr>
            <a:t>Већа биолошка расположовпст у односу на таблете </a:t>
          </a:r>
          <a:endParaRPr lang="en-US" dirty="0"/>
        </a:p>
      </dgm:t>
    </dgm:pt>
    <dgm:pt modelId="{413F0C96-A066-479C-AE80-E8E3912C4138}" type="parTrans" cxnId="{AB5E6B5A-4C75-4F81-A399-87CC52262F35}">
      <dgm:prSet/>
      <dgm:spPr/>
      <dgm:t>
        <a:bodyPr/>
        <a:lstStyle/>
        <a:p>
          <a:endParaRPr lang="en-US"/>
        </a:p>
      </dgm:t>
    </dgm:pt>
    <dgm:pt modelId="{4AFECD9F-895F-4697-A697-BC798118362C}" type="sibTrans" cxnId="{AB5E6B5A-4C75-4F81-A399-87CC52262F35}">
      <dgm:prSet/>
      <dgm:spPr/>
      <dgm:t>
        <a:bodyPr/>
        <a:lstStyle/>
        <a:p>
          <a:endParaRPr lang="en-US"/>
        </a:p>
      </dgm:t>
    </dgm:pt>
    <dgm:pt modelId="{030E15A2-1667-41EE-9E7C-F80DC1C93E78}">
      <dgm:prSet/>
      <dgm:spPr/>
      <dgm:t>
        <a:bodyPr/>
        <a:lstStyle/>
        <a:p>
          <a:r>
            <a:rPr lang="sr-Cyrl-RS" dirty="0" smtClean="0">
              <a:latin typeface="Times New Roman" pitchFamily="18" charset="0"/>
              <a:cs typeface="Times New Roman" pitchFamily="18" charset="0"/>
            </a:rPr>
            <a:t>Маскирање непријатног укуса мириса</a:t>
          </a:r>
        </a:p>
      </dgm:t>
    </dgm:pt>
    <dgm:pt modelId="{49358AFE-A0FA-498D-9EDE-A8FED8BA0D01}" type="parTrans" cxnId="{CE9A44E5-A6C5-4807-B087-6939DD5E6777}">
      <dgm:prSet/>
      <dgm:spPr/>
      <dgm:t>
        <a:bodyPr/>
        <a:lstStyle/>
        <a:p>
          <a:endParaRPr lang="en-US"/>
        </a:p>
      </dgm:t>
    </dgm:pt>
    <dgm:pt modelId="{D0ADE960-53AE-411E-9F16-EBA2296A40E3}" type="sibTrans" cxnId="{CE9A44E5-A6C5-4807-B087-6939DD5E6777}">
      <dgm:prSet/>
      <dgm:spPr/>
      <dgm:t>
        <a:bodyPr/>
        <a:lstStyle/>
        <a:p>
          <a:endParaRPr lang="en-US"/>
        </a:p>
      </dgm:t>
    </dgm:pt>
    <dgm:pt modelId="{D7260069-C641-43B2-858A-A9087441187D}">
      <dgm:prSet/>
      <dgm:spPr/>
      <dgm:t>
        <a:bodyPr/>
        <a:lstStyle/>
        <a:p>
          <a:r>
            <a:rPr lang="sr-Cyrl-RS" dirty="0" smtClean="0">
              <a:latin typeface="Times New Roman" pitchFamily="18" charset="0"/>
              <a:cs typeface="Times New Roman" pitchFamily="18" charset="0"/>
            </a:rPr>
            <a:t>Лако се гутају</a:t>
          </a:r>
        </a:p>
      </dgm:t>
    </dgm:pt>
    <dgm:pt modelId="{9342F989-2CCD-484E-B7BB-0F570173D51E}" type="parTrans" cxnId="{572C4CAA-1F11-4B03-9835-D30FC0C0DCFF}">
      <dgm:prSet/>
      <dgm:spPr/>
      <dgm:t>
        <a:bodyPr/>
        <a:lstStyle/>
        <a:p>
          <a:endParaRPr lang="en-US"/>
        </a:p>
      </dgm:t>
    </dgm:pt>
    <dgm:pt modelId="{F38FC05A-BA28-4049-BC2E-28A25D88F609}" type="sibTrans" cxnId="{572C4CAA-1F11-4B03-9835-D30FC0C0DCFF}">
      <dgm:prSet/>
      <dgm:spPr/>
      <dgm:t>
        <a:bodyPr/>
        <a:lstStyle/>
        <a:p>
          <a:endParaRPr lang="en-US"/>
        </a:p>
      </dgm:t>
    </dgm:pt>
    <dgm:pt modelId="{B16624F9-1926-4315-9DC9-8D8024EDA374}" type="pres">
      <dgm:prSet presAssocID="{1F15B0C0-B975-4A95-B9B8-25915F5E90A1}" presName="linear" presStyleCnt="0">
        <dgm:presLayoutVars>
          <dgm:dir/>
          <dgm:animLvl val="lvl"/>
          <dgm:resizeHandles val="exact"/>
        </dgm:presLayoutVars>
      </dgm:prSet>
      <dgm:spPr/>
      <dgm:t>
        <a:bodyPr/>
        <a:lstStyle/>
        <a:p>
          <a:endParaRPr lang="en-US"/>
        </a:p>
      </dgm:t>
    </dgm:pt>
    <dgm:pt modelId="{A9E8F745-E119-4AB3-8089-AC165186F463}" type="pres">
      <dgm:prSet presAssocID="{6A5AF607-F8E1-480B-A9F6-A15B63E7D3AD}" presName="parentLin" presStyleCnt="0"/>
      <dgm:spPr/>
    </dgm:pt>
    <dgm:pt modelId="{6472D6F8-D884-4BFC-AD8C-DA19970AE623}" type="pres">
      <dgm:prSet presAssocID="{6A5AF607-F8E1-480B-A9F6-A15B63E7D3AD}" presName="parentLeftMargin" presStyleLbl="node1" presStyleIdx="0" presStyleCnt="7"/>
      <dgm:spPr/>
      <dgm:t>
        <a:bodyPr/>
        <a:lstStyle/>
        <a:p>
          <a:endParaRPr lang="en-US"/>
        </a:p>
      </dgm:t>
    </dgm:pt>
    <dgm:pt modelId="{50B28D99-DC5B-4072-B774-E705070E5D70}" type="pres">
      <dgm:prSet presAssocID="{6A5AF607-F8E1-480B-A9F6-A15B63E7D3AD}" presName="parentText" presStyleLbl="node1" presStyleIdx="0" presStyleCnt="7">
        <dgm:presLayoutVars>
          <dgm:chMax val="0"/>
          <dgm:bulletEnabled val="1"/>
        </dgm:presLayoutVars>
      </dgm:prSet>
      <dgm:spPr/>
      <dgm:t>
        <a:bodyPr/>
        <a:lstStyle/>
        <a:p>
          <a:endParaRPr lang="en-US"/>
        </a:p>
      </dgm:t>
    </dgm:pt>
    <dgm:pt modelId="{FEFE3155-F399-41A3-9137-523CBD81BD73}" type="pres">
      <dgm:prSet presAssocID="{6A5AF607-F8E1-480B-A9F6-A15B63E7D3AD}" presName="negativeSpace" presStyleCnt="0"/>
      <dgm:spPr/>
    </dgm:pt>
    <dgm:pt modelId="{AEB31F9D-E3DF-48B6-A2CD-293E3496048D}" type="pres">
      <dgm:prSet presAssocID="{6A5AF607-F8E1-480B-A9F6-A15B63E7D3AD}" presName="childText" presStyleLbl="conFgAcc1" presStyleIdx="0" presStyleCnt="7">
        <dgm:presLayoutVars>
          <dgm:bulletEnabled val="1"/>
        </dgm:presLayoutVars>
      </dgm:prSet>
      <dgm:spPr/>
    </dgm:pt>
    <dgm:pt modelId="{33D6720A-ABB3-451A-9D22-ABFE3B278BD3}" type="pres">
      <dgm:prSet presAssocID="{D5072E64-4D32-4EAB-B36A-97154C17C61A}" presName="spaceBetweenRectangles" presStyleCnt="0"/>
      <dgm:spPr/>
    </dgm:pt>
    <dgm:pt modelId="{7E1F407A-CEF9-4F59-AD49-E2409F227899}" type="pres">
      <dgm:prSet presAssocID="{25810EF6-F3A6-49AB-AE7E-35A201A5B54A}" presName="parentLin" presStyleCnt="0"/>
      <dgm:spPr/>
    </dgm:pt>
    <dgm:pt modelId="{E8E39A8F-C6E7-42F5-AD98-E44D6451198A}" type="pres">
      <dgm:prSet presAssocID="{25810EF6-F3A6-49AB-AE7E-35A201A5B54A}" presName="parentLeftMargin" presStyleLbl="node1" presStyleIdx="0" presStyleCnt="7"/>
      <dgm:spPr/>
      <dgm:t>
        <a:bodyPr/>
        <a:lstStyle/>
        <a:p>
          <a:endParaRPr lang="en-US"/>
        </a:p>
      </dgm:t>
    </dgm:pt>
    <dgm:pt modelId="{97600EE3-4E9C-4590-BD89-95919103360B}" type="pres">
      <dgm:prSet presAssocID="{25810EF6-F3A6-49AB-AE7E-35A201A5B54A}" presName="parentText" presStyleLbl="node1" presStyleIdx="1" presStyleCnt="7">
        <dgm:presLayoutVars>
          <dgm:chMax val="0"/>
          <dgm:bulletEnabled val="1"/>
        </dgm:presLayoutVars>
      </dgm:prSet>
      <dgm:spPr/>
      <dgm:t>
        <a:bodyPr/>
        <a:lstStyle/>
        <a:p>
          <a:endParaRPr lang="en-US"/>
        </a:p>
      </dgm:t>
    </dgm:pt>
    <dgm:pt modelId="{47572033-085B-4B15-8AD2-BE13A5B784A1}" type="pres">
      <dgm:prSet presAssocID="{25810EF6-F3A6-49AB-AE7E-35A201A5B54A}" presName="negativeSpace" presStyleCnt="0"/>
      <dgm:spPr/>
    </dgm:pt>
    <dgm:pt modelId="{7CDAC539-F529-44E7-97AF-623F9F767E83}" type="pres">
      <dgm:prSet presAssocID="{25810EF6-F3A6-49AB-AE7E-35A201A5B54A}" presName="childText" presStyleLbl="conFgAcc1" presStyleIdx="1" presStyleCnt="7">
        <dgm:presLayoutVars>
          <dgm:bulletEnabled val="1"/>
        </dgm:presLayoutVars>
      </dgm:prSet>
      <dgm:spPr/>
    </dgm:pt>
    <dgm:pt modelId="{EA82AA05-567B-491F-AA0B-47EB25235DDF}" type="pres">
      <dgm:prSet presAssocID="{84C2E521-7DE3-4A2B-920B-CD6B0B08B9DB}" presName="spaceBetweenRectangles" presStyleCnt="0"/>
      <dgm:spPr/>
    </dgm:pt>
    <dgm:pt modelId="{6606C97E-F8B0-4B60-B70D-01DB0FE73F84}" type="pres">
      <dgm:prSet presAssocID="{C9274B70-6D08-4355-BC4D-389A8A2A0535}" presName="parentLin" presStyleCnt="0"/>
      <dgm:spPr/>
    </dgm:pt>
    <dgm:pt modelId="{2858F0F9-3C9F-496E-A27F-3C79D797D965}" type="pres">
      <dgm:prSet presAssocID="{C9274B70-6D08-4355-BC4D-389A8A2A0535}" presName="parentLeftMargin" presStyleLbl="node1" presStyleIdx="1" presStyleCnt="7"/>
      <dgm:spPr/>
      <dgm:t>
        <a:bodyPr/>
        <a:lstStyle/>
        <a:p>
          <a:endParaRPr lang="en-US"/>
        </a:p>
      </dgm:t>
    </dgm:pt>
    <dgm:pt modelId="{BDF5F7CF-B2B9-45D3-ABC8-FF0F3472F6EB}" type="pres">
      <dgm:prSet presAssocID="{C9274B70-6D08-4355-BC4D-389A8A2A0535}" presName="parentText" presStyleLbl="node1" presStyleIdx="2" presStyleCnt="7">
        <dgm:presLayoutVars>
          <dgm:chMax val="0"/>
          <dgm:bulletEnabled val="1"/>
        </dgm:presLayoutVars>
      </dgm:prSet>
      <dgm:spPr/>
      <dgm:t>
        <a:bodyPr/>
        <a:lstStyle/>
        <a:p>
          <a:endParaRPr lang="en-US"/>
        </a:p>
      </dgm:t>
    </dgm:pt>
    <dgm:pt modelId="{523CB097-A035-4D02-B8F5-D2E732AFB8E4}" type="pres">
      <dgm:prSet presAssocID="{C9274B70-6D08-4355-BC4D-389A8A2A0535}" presName="negativeSpace" presStyleCnt="0"/>
      <dgm:spPr/>
    </dgm:pt>
    <dgm:pt modelId="{670FB1C4-444E-4C5C-819E-9D60AEE51811}" type="pres">
      <dgm:prSet presAssocID="{C9274B70-6D08-4355-BC4D-389A8A2A0535}" presName="childText" presStyleLbl="conFgAcc1" presStyleIdx="2" presStyleCnt="7">
        <dgm:presLayoutVars>
          <dgm:bulletEnabled val="1"/>
        </dgm:presLayoutVars>
      </dgm:prSet>
      <dgm:spPr/>
    </dgm:pt>
    <dgm:pt modelId="{77525BF3-4C93-4340-AD86-030E8C0D9306}" type="pres">
      <dgm:prSet presAssocID="{AC2A99CA-271B-41D7-BEDE-3C65D76E09CA}" presName="spaceBetweenRectangles" presStyleCnt="0"/>
      <dgm:spPr/>
    </dgm:pt>
    <dgm:pt modelId="{768D700F-870C-4044-A4E0-0C686B20FB59}" type="pres">
      <dgm:prSet presAssocID="{B1A8FA8C-2168-42E7-B04B-615AB8362DFE}" presName="parentLin" presStyleCnt="0"/>
      <dgm:spPr/>
    </dgm:pt>
    <dgm:pt modelId="{C2B16EBC-D257-4721-8D79-F8397359F099}" type="pres">
      <dgm:prSet presAssocID="{B1A8FA8C-2168-42E7-B04B-615AB8362DFE}" presName="parentLeftMargin" presStyleLbl="node1" presStyleIdx="2" presStyleCnt="7"/>
      <dgm:spPr/>
      <dgm:t>
        <a:bodyPr/>
        <a:lstStyle/>
        <a:p>
          <a:endParaRPr lang="en-US"/>
        </a:p>
      </dgm:t>
    </dgm:pt>
    <dgm:pt modelId="{41676E34-C4A7-446F-8B5A-CD4E3B6DF0A3}" type="pres">
      <dgm:prSet presAssocID="{B1A8FA8C-2168-42E7-B04B-615AB8362DFE}" presName="parentText" presStyleLbl="node1" presStyleIdx="3" presStyleCnt="7">
        <dgm:presLayoutVars>
          <dgm:chMax val="0"/>
          <dgm:bulletEnabled val="1"/>
        </dgm:presLayoutVars>
      </dgm:prSet>
      <dgm:spPr/>
      <dgm:t>
        <a:bodyPr/>
        <a:lstStyle/>
        <a:p>
          <a:endParaRPr lang="en-US"/>
        </a:p>
      </dgm:t>
    </dgm:pt>
    <dgm:pt modelId="{A2B6ADC5-1A73-4F17-B80A-4D712E07090A}" type="pres">
      <dgm:prSet presAssocID="{B1A8FA8C-2168-42E7-B04B-615AB8362DFE}" presName="negativeSpace" presStyleCnt="0"/>
      <dgm:spPr/>
    </dgm:pt>
    <dgm:pt modelId="{84AE6E3E-F51A-4D1F-AECA-E33FDCB6678F}" type="pres">
      <dgm:prSet presAssocID="{B1A8FA8C-2168-42E7-B04B-615AB8362DFE}" presName="childText" presStyleLbl="conFgAcc1" presStyleIdx="3" presStyleCnt="7">
        <dgm:presLayoutVars>
          <dgm:bulletEnabled val="1"/>
        </dgm:presLayoutVars>
      </dgm:prSet>
      <dgm:spPr/>
    </dgm:pt>
    <dgm:pt modelId="{59A2F138-F9AE-41A0-BCA9-63D9AA80A443}" type="pres">
      <dgm:prSet presAssocID="{4AFECD9F-895F-4697-A697-BC798118362C}" presName="spaceBetweenRectangles" presStyleCnt="0"/>
      <dgm:spPr/>
    </dgm:pt>
    <dgm:pt modelId="{1EB56A49-3C1E-4FD3-AD50-8BE5E2B69B9F}" type="pres">
      <dgm:prSet presAssocID="{7A8C696A-C64C-45EE-9F2B-31127B6BADB8}" presName="parentLin" presStyleCnt="0"/>
      <dgm:spPr/>
    </dgm:pt>
    <dgm:pt modelId="{D62D1AA1-AABD-4E07-AE19-0BA81D45AFF7}" type="pres">
      <dgm:prSet presAssocID="{7A8C696A-C64C-45EE-9F2B-31127B6BADB8}" presName="parentLeftMargin" presStyleLbl="node1" presStyleIdx="3" presStyleCnt="7"/>
      <dgm:spPr/>
      <dgm:t>
        <a:bodyPr/>
        <a:lstStyle/>
        <a:p>
          <a:endParaRPr lang="en-US"/>
        </a:p>
      </dgm:t>
    </dgm:pt>
    <dgm:pt modelId="{2628EFB9-09E1-4692-B48F-E0DB92034A43}" type="pres">
      <dgm:prSet presAssocID="{7A8C696A-C64C-45EE-9F2B-31127B6BADB8}" presName="parentText" presStyleLbl="node1" presStyleIdx="4" presStyleCnt="7">
        <dgm:presLayoutVars>
          <dgm:chMax val="0"/>
          <dgm:bulletEnabled val="1"/>
        </dgm:presLayoutVars>
      </dgm:prSet>
      <dgm:spPr/>
      <dgm:t>
        <a:bodyPr/>
        <a:lstStyle/>
        <a:p>
          <a:endParaRPr lang="en-US"/>
        </a:p>
      </dgm:t>
    </dgm:pt>
    <dgm:pt modelId="{7740271B-3B40-4FDC-8FDC-7C3334098491}" type="pres">
      <dgm:prSet presAssocID="{7A8C696A-C64C-45EE-9F2B-31127B6BADB8}" presName="negativeSpace" presStyleCnt="0"/>
      <dgm:spPr/>
    </dgm:pt>
    <dgm:pt modelId="{E6042E05-2A4D-4B9F-B47C-48A3762D05A8}" type="pres">
      <dgm:prSet presAssocID="{7A8C696A-C64C-45EE-9F2B-31127B6BADB8}" presName="childText" presStyleLbl="conFgAcc1" presStyleIdx="4" presStyleCnt="7">
        <dgm:presLayoutVars>
          <dgm:bulletEnabled val="1"/>
        </dgm:presLayoutVars>
      </dgm:prSet>
      <dgm:spPr/>
    </dgm:pt>
    <dgm:pt modelId="{0DFEDA3A-D150-4382-B5EE-CE934372E59D}" type="pres">
      <dgm:prSet presAssocID="{04739755-5722-4411-B668-A1969CB604DD}" presName="spaceBetweenRectangles" presStyleCnt="0"/>
      <dgm:spPr/>
    </dgm:pt>
    <dgm:pt modelId="{B3FD69E4-4765-4457-8BE5-93597DA47707}" type="pres">
      <dgm:prSet presAssocID="{D7260069-C641-43B2-858A-A9087441187D}" presName="parentLin" presStyleCnt="0"/>
      <dgm:spPr/>
    </dgm:pt>
    <dgm:pt modelId="{174B7341-9EF2-4083-90AE-4477BF64B9D0}" type="pres">
      <dgm:prSet presAssocID="{D7260069-C641-43B2-858A-A9087441187D}" presName="parentLeftMargin" presStyleLbl="node1" presStyleIdx="4" presStyleCnt="7"/>
      <dgm:spPr/>
      <dgm:t>
        <a:bodyPr/>
        <a:lstStyle/>
        <a:p>
          <a:endParaRPr lang="en-US"/>
        </a:p>
      </dgm:t>
    </dgm:pt>
    <dgm:pt modelId="{01683BEC-AC1F-4244-AB8B-121BCD808AAF}" type="pres">
      <dgm:prSet presAssocID="{D7260069-C641-43B2-858A-A9087441187D}" presName="parentText" presStyleLbl="node1" presStyleIdx="5" presStyleCnt="7">
        <dgm:presLayoutVars>
          <dgm:chMax val="0"/>
          <dgm:bulletEnabled val="1"/>
        </dgm:presLayoutVars>
      </dgm:prSet>
      <dgm:spPr/>
      <dgm:t>
        <a:bodyPr/>
        <a:lstStyle/>
        <a:p>
          <a:endParaRPr lang="en-US"/>
        </a:p>
      </dgm:t>
    </dgm:pt>
    <dgm:pt modelId="{94BA53B3-6E36-4534-8A39-5CAC2C328CC9}" type="pres">
      <dgm:prSet presAssocID="{D7260069-C641-43B2-858A-A9087441187D}" presName="negativeSpace" presStyleCnt="0"/>
      <dgm:spPr/>
    </dgm:pt>
    <dgm:pt modelId="{A8F5A9BB-5C18-4175-9AFB-A9F6FE944780}" type="pres">
      <dgm:prSet presAssocID="{D7260069-C641-43B2-858A-A9087441187D}" presName="childText" presStyleLbl="conFgAcc1" presStyleIdx="5" presStyleCnt="7">
        <dgm:presLayoutVars>
          <dgm:bulletEnabled val="1"/>
        </dgm:presLayoutVars>
      </dgm:prSet>
      <dgm:spPr/>
    </dgm:pt>
    <dgm:pt modelId="{C1E024A1-518A-40DC-AFD8-FE2E1BEA6863}" type="pres">
      <dgm:prSet presAssocID="{F38FC05A-BA28-4049-BC2E-28A25D88F609}" presName="spaceBetweenRectangles" presStyleCnt="0"/>
      <dgm:spPr/>
    </dgm:pt>
    <dgm:pt modelId="{0D4358E1-1174-4CD2-9241-0CB2ED6AA62E}" type="pres">
      <dgm:prSet presAssocID="{030E15A2-1667-41EE-9E7C-F80DC1C93E78}" presName="parentLin" presStyleCnt="0"/>
      <dgm:spPr/>
    </dgm:pt>
    <dgm:pt modelId="{837AD4D5-0E0D-470A-A4A6-1CCF3AAFAB44}" type="pres">
      <dgm:prSet presAssocID="{030E15A2-1667-41EE-9E7C-F80DC1C93E78}" presName="parentLeftMargin" presStyleLbl="node1" presStyleIdx="5" presStyleCnt="7"/>
      <dgm:spPr/>
      <dgm:t>
        <a:bodyPr/>
        <a:lstStyle/>
        <a:p>
          <a:endParaRPr lang="en-US"/>
        </a:p>
      </dgm:t>
    </dgm:pt>
    <dgm:pt modelId="{36C0A1DF-8F1A-4B13-9EE8-D9B165AA473A}" type="pres">
      <dgm:prSet presAssocID="{030E15A2-1667-41EE-9E7C-F80DC1C93E78}" presName="parentText" presStyleLbl="node1" presStyleIdx="6" presStyleCnt="7">
        <dgm:presLayoutVars>
          <dgm:chMax val="0"/>
          <dgm:bulletEnabled val="1"/>
        </dgm:presLayoutVars>
      </dgm:prSet>
      <dgm:spPr/>
      <dgm:t>
        <a:bodyPr/>
        <a:lstStyle/>
        <a:p>
          <a:endParaRPr lang="en-US"/>
        </a:p>
      </dgm:t>
    </dgm:pt>
    <dgm:pt modelId="{3A21576C-FCF6-4807-B53E-A214FB36B3F2}" type="pres">
      <dgm:prSet presAssocID="{030E15A2-1667-41EE-9E7C-F80DC1C93E78}" presName="negativeSpace" presStyleCnt="0"/>
      <dgm:spPr/>
    </dgm:pt>
    <dgm:pt modelId="{D247B591-8619-4F77-B708-2F83CF5D8AFC}" type="pres">
      <dgm:prSet presAssocID="{030E15A2-1667-41EE-9E7C-F80DC1C93E78}" presName="childText" presStyleLbl="conFgAcc1" presStyleIdx="6" presStyleCnt="7">
        <dgm:presLayoutVars>
          <dgm:bulletEnabled val="1"/>
        </dgm:presLayoutVars>
      </dgm:prSet>
      <dgm:spPr/>
    </dgm:pt>
  </dgm:ptLst>
  <dgm:cxnLst>
    <dgm:cxn modelId="{C9572E50-F736-4950-A515-BDAD63BE7BAC}" srcId="{1F15B0C0-B975-4A95-B9B8-25915F5E90A1}" destId="{6A5AF607-F8E1-480B-A9F6-A15B63E7D3AD}" srcOrd="0" destOrd="0" parTransId="{62E652A6-D209-4E95-8047-8264F9B095EB}" sibTransId="{D5072E64-4D32-4EAB-B36A-97154C17C61A}"/>
    <dgm:cxn modelId="{7E22BF07-5FD8-447E-9D45-12994CD33710}" type="presOf" srcId="{B1A8FA8C-2168-42E7-B04B-615AB8362DFE}" destId="{41676E34-C4A7-446F-8B5A-CD4E3B6DF0A3}" srcOrd="1" destOrd="0" presId="urn:microsoft.com/office/officeart/2005/8/layout/list1"/>
    <dgm:cxn modelId="{572C4CAA-1F11-4B03-9835-D30FC0C0DCFF}" srcId="{1F15B0C0-B975-4A95-B9B8-25915F5E90A1}" destId="{D7260069-C641-43B2-858A-A9087441187D}" srcOrd="5" destOrd="0" parTransId="{9342F989-2CCD-484E-B7BB-0F570173D51E}" sibTransId="{F38FC05A-BA28-4049-BC2E-28A25D88F609}"/>
    <dgm:cxn modelId="{AB5E6B5A-4C75-4F81-A399-87CC52262F35}" srcId="{1F15B0C0-B975-4A95-B9B8-25915F5E90A1}" destId="{B1A8FA8C-2168-42E7-B04B-615AB8362DFE}" srcOrd="3" destOrd="0" parTransId="{413F0C96-A066-479C-AE80-E8E3912C4138}" sibTransId="{4AFECD9F-895F-4697-A697-BC798118362C}"/>
    <dgm:cxn modelId="{60DB62DF-6F6D-476A-AC2F-88BA54E05D11}" type="presOf" srcId="{C9274B70-6D08-4355-BC4D-389A8A2A0535}" destId="{BDF5F7CF-B2B9-45D3-ABC8-FF0F3472F6EB}" srcOrd="1" destOrd="0" presId="urn:microsoft.com/office/officeart/2005/8/layout/list1"/>
    <dgm:cxn modelId="{6E27F215-68DE-43D4-94AC-EEFD27C02F6F}" srcId="{1F15B0C0-B975-4A95-B9B8-25915F5E90A1}" destId="{C9274B70-6D08-4355-BC4D-389A8A2A0535}" srcOrd="2" destOrd="0" parTransId="{CB46520E-8E06-4540-B15E-7FECC1ED61F2}" sibTransId="{AC2A99CA-271B-41D7-BEDE-3C65D76E09CA}"/>
    <dgm:cxn modelId="{A33A05E1-CBA3-4251-A409-E8909F48D315}" type="presOf" srcId="{6A5AF607-F8E1-480B-A9F6-A15B63E7D3AD}" destId="{50B28D99-DC5B-4072-B774-E705070E5D70}" srcOrd="1" destOrd="0" presId="urn:microsoft.com/office/officeart/2005/8/layout/list1"/>
    <dgm:cxn modelId="{4F59EEBB-848F-40C6-8A84-A6BAC7F63A15}" type="presOf" srcId="{7A8C696A-C64C-45EE-9F2B-31127B6BADB8}" destId="{2628EFB9-09E1-4692-B48F-E0DB92034A43}" srcOrd="1" destOrd="0" presId="urn:microsoft.com/office/officeart/2005/8/layout/list1"/>
    <dgm:cxn modelId="{C9A3DF27-24D2-4EE5-AE8E-EEEE5A4E7F50}" type="presOf" srcId="{25810EF6-F3A6-49AB-AE7E-35A201A5B54A}" destId="{97600EE3-4E9C-4590-BD89-95919103360B}" srcOrd="1" destOrd="0" presId="urn:microsoft.com/office/officeart/2005/8/layout/list1"/>
    <dgm:cxn modelId="{52BCCD78-54D2-451C-9845-7602AA80F71B}" type="presOf" srcId="{C9274B70-6D08-4355-BC4D-389A8A2A0535}" destId="{2858F0F9-3C9F-496E-A27F-3C79D797D965}" srcOrd="0" destOrd="0" presId="urn:microsoft.com/office/officeart/2005/8/layout/list1"/>
    <dgm:cxn modelId="{CE9A44E5-A6C5-4807-B087-6939DD5E6777}" srcId="{1F15B0C0-B975-4A95-B9B8-25915F5E90A1}" destId="{030E15A2-1667-41EE-9E7C-F80DC1C93E78}" srcOrd="6" destOrd="0" parTransId="{49358AFE-A0FA-498D-9EDE-A8FED8BA0D01}" sibTransId="{D0ADE960-53AE-411E-9F16-EBA2296A40E3}"/>
    <dgm:cxn modelId="{68D4E909-BE90-4FE5-A477-C185B059E3C8}" type="presOf" srcId="{6A5AF607-F8E1-480B-A9F6-A15B63E7D3AD}" destId="{6472D6F8-D884-4BFC-AD8C-DA19970AE623}" srcOrd="0" destOrd="0" presId="urn:microsoft.com/office/officeart/2005/8/layout/list1"/>
    <dgm:cxn modelId="{F6EB8073-C8D7-43EF-82C7-CC7F864CD62D}" type="presOf" srcId="{1F15B0C0-B975-4A95-B9B8-25915F5E90A1}" destId="{B16624F9-1926-4315-9DC9-8D8024EDA374}" srcOrd="0" destOrd="0" presId="urn:microsoft.com/office/officeart/2005/8/layout/list1"/>
    <dgm:cxn modelId="{B8A98A85-7996-4D7F-935A-B078B336A4BB}" srcId="{1F15B0C0-B975-4A95-B9B8-25915F5E90A1}" destId="{25810EF6-F3A6-49AB-AE7E-35A201A5B54A}" srcOrd="1" destOrd="0" parTransId="{DD0977F7-96FF-451E-99C1-6A175046FADB}" sibTransId="{84C2E521-7DE3-4A2B-920B-CD6B0B08B9DB}"/>
    <dgm:cxn modelId="{13DEF3F0-35B5-49D6-B502-4165BA7E1372}" type="presOf" srcId="{7A8C696A-C64C-45EE-9F2B-31127B6BADB8}" destId="{D62D1AA1-AABD-4E07-AE19-0BA81D45AFF7}" srcOrd="0" destOrd="0" presId="urn:microsoft.com/office/officeart/2005/8/layout/list1"/>
    <dgm:cxn modelId="{71A2138B-7CA6-4424-ACD6-3302ED77655C}" type="presOf" srcId="{25810EF6-F3A6-49AB-AE7E-35A201A5B54A}" destId="{E8E39A8F-C6E7-42F5-AD98-E44D6451198A}" srcOrd="0" destOrd="0" presId="urn:microsoft.com/office/officeart/2005/8/layout/list1"/>
    <dgm:cxn modelId="{B4FC004A-2DCA-4F70-968B-F0B8F5E801A2}" type="presOf" srcId="{D7260069-C641-43B2-858A-A9087441187D}" destId="{01683BEC-AC1F-4244-AB8B-121BCD808AAF}" srcOrd="1" destOrd="0" presId="urn:microsoft.com/office/officeart/2005/8/layout/list1"/>
    <dgm:cxn modelId="{F2C63A42-7DB5-4159-BF4A-9829013F2739}" type="presOf" srcId="{030E15A2-1667-41EE-9E7C-F80DC1C93E78}" destId="{36C0A1DF-8F1A-4B13-9EE8-D9B165AA473A}" srcOrd="1" destOrd="0" presId="urn:microsoft.com/office/officeart/2005/8/layout/list1"/>
    <dgm:cxn modelId="{CA3CA769-37F0-4A1D-8EC1-583BDC985A94}" type="presOf" srcId="{D7260069-C641-43B2-858A-A9087441187D}" destId="{174B7341-9EF2-4083-90AE-4477BF64B9D0}" srcOrd="0" destOrd="0" presId="urn:microsoft.com/office/officeart/2005/8/layout/list1"/>
    <dgm:cxn modelId="{F5B880D6-8D1F-4035-9301-AD884644160E}" type="presOf" srcId="{B1A8FA8C-2168-42E7-B04B-615AB8362DFE}" destId="{C2B16EBC-D257-4721-8D79-F8397359F099}" srcOrd="0" destOrd="0" presId="urn:microsoft.com/office/officeart/2005/8/layout/list1"/>
    <dgm:cxn modelId="{BEEC815A-FC41-41E9-9E5D-C56673273486}" srcId="{1F15B0C0-B975-4A95-B9B8-25915F5E90A1}" destId="{7A8C696A-C64C-45EE-9F2B-31127B6BADB8}" srcOrd="4" destOrd="0" parTransId="{9E61D415-F85E-42FC-B981-6867E49486F4}" sibTransId="{04739755-5722-4411-B668-A1969CB604DD}"/>
    <dgm:cxn modelId="{9373AA30-BBA3-413E-A09A-3FAD2B89DFB8}" type="presOf" srcId="{030E15A2-1667-41EE-9E7C-F80DC1C93E78}" destId="{837AD4D5-0E0D-470A-A4A6-1CCF3AAFAB44}" srcOrd="0" destOrd="0" presId="urn:microsoft.com/office/officeart/2005/8/layout/list1"/>
    <dgm:cxn modelId="{86916101-5B8B-4819-B482-751FC052C08E}" type="presParOf" srcId="{B16624F9-1926-4315-9DC9-8D8024EDA374}" destId="{A9E8F745-E119-4AB3-8089-AC165186F463}" srcOrd="0" destOrd="0" presId="urn:microsoft.com/office/officeart/2005/8/layout/list1"/>
    <dgm:cxn modelId="{74963A7A-B360-465C-8035-4E61C5CC2FB0}" type="presParOf" srcId="{A9E8F745-E119-4AB3-8089-AC165186F463}" destId="{6472D6F8-D884-4BFC-AD8C-DA19970AE623}" srcOrd="0" destOrd="0" presId="urn:microsoft.com/office/officeart/2005/8/layout/list1"/>
    <dgm:cxn modelId="{530ACE14-EF54-4FAA-A6C2-E11A0E071609}" type="presParOf" srcId="{A9E8F745-E119-4AB3-8089-AC165186F463}" destId="{50B28D99-DC5B-4072-B774-E705070E5D70}" srcOrd="1" destOrd="0" presId="urn:microsoft.com/office/officeart/2005/8/layout/list1"/>
    <dgm:cxn modelId="{8D7B1797-419D-49D1-9DAB-8CEC1CCC9DAB}" type="presParOf" srcId="{B16624F9-1926-4315-9DC9-8D8024EDA374}" destId="{FEFE3155-F399-41A3-9137-523CBD81BD73}" srcOrd="1" destOrd="0" presId="urn:microsoft.com/office/officeart/2005/8/layout/list1"/>
    <dgm:cxn modelId="{BB771110-D2D7-4A27-A903-37828E06B916}" type="presParOf" srcId="{B16624F9-1926-4315-9DC9-8D8024EDA374}" destId="{AEB31F9D-E3DF-48B6-A2CD-293E3496048D}" srcOrd="2" destOrd="0" presId="urn:microsoft.com/office/officeart/2005/8/layout/list1"/>
    <dgm:cxn modelId="{60613295-E513-4FBE-8B5E-A4F1F591018A}" type="presParOf" srcId="{B16624F9-1926-4315-9DC9-8D8024EDA374}" destId="{33D6720A-ABB3-451A-9D22-ABFE3B278BD3}" srcOrd="3" destOrd="0" presId="urn:microsoft.com/office/officeart/2005/8/layout/list1"/>
    <dgm:cxn modelId="{A68E570E-3853-4323-9DDD-E7489DCBC8AD}" type="presParOf" srcId="{B16624F9-1926-4315-9DC9-8D8024EDA374}" destId="{7E1F407A-CEF9-4F59-AD49-E2409F227899}" srcOrd="4" destOrd="0" presId="urn:microsoft.com/office/officeart/2005/8/layout/list1"/>
    <dgm:cxn modelId="{81E1BF66-10E7-43FA-B24E-CC5BC274CF88}" type="presParOf" srcId="{7E1F407A-CEF9-4F59-AD49-E2409F227899}" destId="{E8E39A8F-C6E7-42F5-AD98-E44D6451198A}" srcOrd="0" destOrd="0" presId="urn:microsoft.com/office/officeart/2005/8/layout/list1"/>
    <dgm:cxn modelId="{CF8FF6C9-D8F7-43E7-A5CE-37C247A8A3F8}" type="presParOf" srcId="{7E1F407A-CEF9-4F59-AD49-E2409F227899}" destId="{97600EE3-4E9C-4590-BD89-95919103360B}" srcOrd="1" destOrd="0" presId="urn:microsoft.com/office/officeart/2005/8/layout/list1"/>
    <dgm:cxn modelId="{B9F88A9A-07B2-4CC5-83D0-2AC655DB1B0F}" type="presParOf" srcId="{B16624F9-1926-4315-9DC9-8D8024EDA374}" destId="{47572033-085B-4B15-8AD2-BE13A5B784A1}" srcOrd="5" destOrd="0" presId="urn:microsoft.com/office/officeart/2005/8/layout/list1"/>
    <dgm:cxn modelId="{BCB0D470-6394-49A3-A84F-E269065CB786}" type="presParOf" srcId="{B16624F9-1926-4315-9DC9-8D8024EDA374}" destId="{7CDAC539-F529-44E7-97AF-623F9F767E83}" srcOrd="6" destOrd="0" presId="urn:microsoft.com/office/officeart/2005/8/layout/list1"/>
    <dgm:cxn modelId="{2CF1CA87-8C7B-4717-BCFF-507FA60A09F4}" type="presParOf" srcId="{B16624F9-1926-4315-9DC9-8D8024EDA374}" destId="{EA82AA05-567B-491F-AA0B-47EB25235DDF}" srcOrd="7" destOrd="0" presId="urn:microsoft.com/office/officeart/2005/8/layout/list1"/>
    <dgm:cxn modelId="{3A9171AE-9FB7-42C9-B091-AD903B392C2B}" type="presParOf" srcId="{B16624F9-1926-4315-9DC9-8D8024EDA374}" destId="{6606C97E-F8B0-4B60-B70D-01DB0FE73F84}" srcOrd="8" destOrd="0" presId="urn:microsoft.com/office/officeart/2005/8/layout/list1"/>
    <dgm:cxn modelId="{1AB81B83-C31A-43F7-9E4D-9D3551B3AD45}" type="presParOf" srcId="{6606C97E-F8B0-4B60-B70D-01DB0FE73F84}" destId="{2858F0F9-3C9F-496E-A27F-3C79D797D965}" srcOrd="0" destOrd="0" presId="urn:microsoft.com/office/officeart/2005/8/layout/list1"/>
    <dgm:cxn modelId="{AD875290-098B-4A49-A73B-2F7CFFB42F30}" type="presParOf" srcId="{6606C97E-F8B0-4B60-B70D-01DB0FE73F84}" destId="{BDF5F7CF-B2B9-45D3-ABC8-FF0F3472F6EB}" srcOrd="1" destOrd="0" presId="urn:microsoft.com/office/officeart/2005/8/layout/list1"/>
    <dgm:cxn modelId="{1D7F0021-F246-4293-9EDE-73B2BAEC3155}" type="presParOf" srcId="{B16624F9-1926-4315-9DC9-8D8024EDA374}" destId="{523CB097-A035-4D02-B8F5-D2E732AFB8E4}" srcOrd="9" destOrd="0" presId="urn:microsoft.com/office/officeart/2005/8/layout/list1"/>
    <dgm:cxn modelId="{D434161F-80D7-4179-9829-9ED6959B1D06}" type="presParOf" srcId="{B16624F9-1926-4315-9DC9-8D8024EDA374}" destId="{670FB1C4-444E-4C5C-819E-9D60AEE51811}" srcOrd="10" destOrd="0" presId="urn:microsoft.com/office/officeart/2005/8/layout/list1"/>
    <dgm:cxn modelId="{7D5822D2-06F6-4ED3-8505-5335905849B4}" type="presParOf" srcId="{B16624F9-1926-4315-9DC9-8D8024EDA374}" destId="{77525BF3-4C93-4340-AD86-030E8C0D9306}" srcOrd="11" destOrd="0" presId="urn:microsoft.com/office/officeart/2005/8/layout/list1"/>
    <dgm:cxn modelId="{625F9E0F-2DC4-48B6-AA8E-1C88749C5CFB}" type="presParOf" srcId="{B16624F9-1926-4315-9DC9-8D8024EDA374}" destId="{768D700F-870C-4044-A4E0-0C686B20FB59}" srcOrd="12" destOrd="0" presId="urn:microsoft.com/office/officeart/2005/8/layout/list1"/>
    <dgm:cxn modelId="{10A6B4BC-91E8-4CB4-A06E-C6A0B89C7035}" type="presParOf" srcId="{768D700F-870C-4044-A4E0-0C686B20FB59}" destId="{C2B16EBC-D257-4721-8D79-F8397359F099}" srcOrd="0" destOrd="0" presId="urn:microsoft.com/office/officeart/2005/8/layout/list1"/>
    <dgm:cxn modelId="{FE4495A4-8CAF-4BD3-AE6B-871445F16470}" type="presParOf" srcId="{768D700F-870C-4044-A4E0-0C686B20FB59}" destId="{41676E34-C4A7-446F-8B5A-CD4E3B6DF0A3}" srcOrd="1" destOrd="0" presId="urn:microsoft.com/office/officeart/2005/8/layout/list1"/>
    <dgm:cxn modelId="{ADC421F2-FEBA-4B59-AA02-65030ED55A1F}" type="presParOf" srcId="{B16624F9-1926-4315-9DC9-8D8024EDA374}" destId="{A2B6ADC5-1A73-4F17-B80A-4D712E07090A}" srcOrd="13" destOrd="0" presId="urn:microsoft.com/office/officeart/2005/8/layout/list1"/>
    <dgm:cxn modelId="{2A58684F-8B35-4820-8C4E-7596BE2C383B}" type="presParOf" srcId="{B16624F9-1926-4315-9DC9-8D8024EDA374}" destId="{84AE6E3E-F51A-4D1F-AECA-E33FDCB6678F}" srcOrd="14" destOrd="0" presId="urn:microsoft.com/office/officeart/2005/8/layout/list1"/>
    <dgm:cxn modelId="{9E7F1138-852D-424A-A34D-6CC0802F610F}" type="presParOf" srcId="{B16624F9-1926-4315-9DC9-8D8024EDA374}" destId="{59A2F138-F9AE-41A0-BCA9-63D9AA80A443}" srcOrd="15" destOrd="0" presId="urn:microsoft.com/office/officeart/2005/8/layout/list1"/>
    <dgm:cxn modelId="{4F575C63-9F9A-4EE1-B134-3F9252330B5D}" type="presParOf" srcId="{B16624F9-1926-4315-9DC9-8D8024EDA374}" destId="{1EB56A49-3C1E-4FD3-AD50-8BE5E2B69B9F}" srcOrd="16" destOrd="0" presId="urn:microsoft.com/office/officeart/2005/8/layout/list1"/>
    <dgm:cxn modelId="{0F1BBBD3-E088-482F-89E8-73902D2B016F}" type="presParOf" srcId="{1EB56A49-3C1E-4FD3-AD50-8BE5E2B69B9F}" destId="{D62D1AA1-AABD-4E07-AE19-0BA81D45AFF7}" srcOrd="0" destOrd="0" presId="urn:microsoft.com/office/officeart/2005/8/layout/list1"/>
    <dgm:cxn modelId="{D1121151-84FD-4B24-BD5B-DE424239B97D}" type="presParOf" srcId="{1EB56A49-3C1E-4FD3-AD50-8BE5E2B69B9F}" destId="{2628EFB9-09E1-4692-B48F-E0DB92034A43}" srcOrd="1" destOrd="0" presId="urn:microsoft.com/office/officeart/2005/8/layout/list1"/>
    <dgm:cxn modelId="{D7AA10F0-7D74-4DF7-B853-2D4A31ACB083}" type="presParOf" srcId="{B16624F9-1926-4315-9DC9-8D8024EDA374}" destId="{7740271B-3B40-4FDC-8FDC-7C3334098491}" srcOrd="17" destOrd="0" presId="urn:microsoft.com/office/officeart/2005/8/layout/list1"/>
    <dgm:cxn modelId="{33DD700D-64FC-4F2D-A4D9-05B115AFFD3D}" type="presParOf" srcId="{B16624F9-1926-4315-9DC9-8D8024EDA374}" destId="{E6042E05-2A4D-4B9F-B47C-48A3762D05A8}" srcOrd="18" destOrd="0" presId="urn:microsoft.com/office/officeart/2005/8/layout/list1"/>
    <dgm:cxn modelId="{C6EC50FC-1323-463A-8CF4-4549FE6830DA}" type="presParOf" srcId="{B16624F9-1926-4315-9DC9-8D8024EDA374}" destId="{0DFEDA3A-D150-4382-B5EE-CE934372E59D}" srcOrd="19" destOrd="0" presId="urn:microsoft.com/office/officeart/2005/8/layout/list1"/>
    <dgm:cxn modelId="{DF72FADE-C465-4507-BE00-115302067099}" type="presParOf" srcId="{B16624F9-1926-4315-9DC9-8D8024EDA374}" destId="{B3FD69E4-4765-4457-8BE5-93597DA47707}" srcOrd="20" destOrd="0" presId="urn:microsoft.com/office/officeart/2005/8/layout/list1"/>
    <dgm:cxn modelId="{61F18F4F-B55D-44B6-8AC6-3EE38CC4E924}" type="presParOf" srcId="{B3FD69E4-4765-4457-8BE5-93597DA47707}" destId="{174B7341-9EF2-4083-90AE-4477BF64B9D0}" srcOrd="0" destOrd="0" presId="urn:microsoft.com/office/officeart/2005/8/layout/list1"/>
    <dgm:cxn modelId="{E79D51DF-AA67-4108-958E-42F2936FD7B0}" type="presParOf" srcId="{B3FD69E4-4765-4457-8BE5-93597DA47707}" destId="{01683BEC-AC1F-4244-AB8B-121BCD808AAF}" srcOrd="1" destOrd="0" presId="urn:microsoft.com/office/officeart/2005/8/layout/list1"/>
    <dgm:cxn modelId="{BC7E6CB4-1AA3-49FE-9D81-653B5EED701E}" type="presParOf" srcId="{B16624F9-1926-4315-9DC9-8D8024EDA374}" destId="{94BA53B3-6E36-4534-8A39-5CAC2C328CC9}" srcOrd="21" destOrd="0" presId="urn:microsoft.com/office/officeart/2005/8/layout/list1"/>
    <dgm:cxn modelId="{3BFA9FF4-CB33-4AC1-87DC-BF507BA068CD}" type="presParOf" srcId="{B16624F9-1926-4315-9DC9-8D8024EDA374}" destId="{A8F5A9BB-5C18-4175-9AFB-A9F6FE944780}" srcOrd="22" destOrd="0" presId="urn:microsoft.com/office/officeart/2005/8/layout/list1"/>
    <dgm:cxn modelId="{A6A8D44B-0BB6-456A-B2EB-0DFB615A4224}" type="presParOf" srcId="{B16624F9-1926-4315-9DC9-8D8024EDA374}" destId="{C1E024A1-518A-40DC-AFD8-FE2E1BEA6863}" srcOrd="23" destOrd="0" presId="urn:microsoft.com/office/officeart/2005/8/layout/list1"/>
    <dgm:cxn modelId="{700F4433-519E-4479-8DB1-CC4292986F4E}" type="presParOf" srcId="{B16624F9-1926-4315-9DC9-8D8024EDA374}" destId="{0D4358E1-1174-4CD2-9241-0CB2ED6AA62E}" srcOrd="24" destOrd="0" presId="urn:microsoft.com/office/officeart/2005/8/layout/list1"/>
    <dgm:cxn modelId="{29F082A4-5435-42A3-8EB3-5633FD5F5A76}" type="presParOf" srcId="{0D4358E1-1174-4CD2-9241-0CB2ED6AA62E}" destId="{837AD4D5-0E0D-470A-A4A6-1CCF3AAFAB44}" srcOrd="0" destOrd="0" presId="urn:microsoft.com/office/officeart/2005/8/layout/list1"/>
    <dgm:cxn modelId="{7956A787-58E5-4B6C-8931-C3AFC68B4D88}" type="presParOf" srcId="{0D4358E1-1174-4CD2-9241-0CB2ED6AA62E}" destId="{36C0A1DF-8F1A-4B13-9EE8-D9B165AA473A}" srcOrd="1" destOrd="0" presId="urn:microsoft.com/office/officeart/2005/8/layout/list1"/>
    <dgm:cxn modelId="{1E37AB0C-A571-40A0-BE94-683473AE311F}" type="presParOf" srcId="{B16624F9-1926-4315-9DC9-8D8024EDA374}" destId="{3A21576C-FCF6-4807-B53E-A214FB36B3F2}" srcOrd="25" destOrd="0" presId="urn:microsoft.com/office/officeart/2005/8/layout/list1"/>
    <dgm:cxn modelId="{57EFB33B-7966-424C-BD6B-4D650E2D98BE}" type="presParOf" srcId="{B16624F9-1926-4315-9DC9-8D8024EDA374}" destId="{D247B591-8619-4F77-B708-2F83CF5D8AFC}"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37834B-0D01-48F1-ACF3-9DDBDF5F6879}">
      <dsp:nvSpPr>
        <dsp:cNvPr id="0" name=""/>
        <dsp:cNvSpPr/>
      </dsp:nvSpPr>
      <dsp:spPr>
        <a:xfrm rot="5400000">
          <a:off x="1104305" y="857393"/>
          <a:ext cx="738023" cy="840213"/>
        </a:xfrm>
        <a:prstGeom prst="bentUpArrow">
          <a:avLst>
            <a:gd name="adj1" fmla="val 32840"/>
            <a:gd name="adj2" fmla="val 25000"/>
            <a:gd name="adj3" fmla="val 35780"/>
          </a:avLst>
        </a:prstGeom>
        <a:solidFill>
          <a:schemeClr val="dk2">
            <a:tint val="50000"/>
            <a:hueOff val="0"/>
            <a:satOff val="0"/>
            <a:lumOff val="0"/>
            <a:alphaOff val="0"/>
          </a:schemeClr>
        </a:solidFill>
        <a:ln w="11429" cap="flat" cmpd="sng" algn="ctr">
          <a:solidFill>
            <a:schemeClr val="dk2">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CBB189B3-DC4F-4F4E-8E5D-675D173DD7D2}">
      <dsp:nvSpPr>
        <dsp:cNvPr id="0" name=""/>
        <dsp:cNvSpPr/>
      </dsp:nvSpPr>
      <dsp:spPr>
        <a:xfrm>
          <a:off x="312647" y="0"/>
          <a:ext cx="2258653" cy="869637"/>
        </a:xfrm>
        <a:prstGeom prst="roundRect">
          <a:avLst>
            <a:gd name="adj" fmla="val 1667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RS" sz="1400" kern="1200" dirty="0" smtClean="0"/>
            <a:t>Израда таблетног језгра</a:t>
          </a:r>
          <a:endParaRPr lang="en-US" sz="1400" kern="1200" dirty="0" smtClean="0"/>
        </a:p>
      </dsp:txBody>
      <dsp:txXfrm>
        <a:off x="312647" y="0"/>
        <a:ext cx="2258653" cy="869637"/>
      </dsp:txXfrm>
    </dsp:sp>
    <dsp:sp modelId="{5A50ABE8-8F34-4C80-B94A-B341F42282B1}">
      <dsp:nvSpPr>
        <dsp:cNvPr id="0" name=""/>
        <dsp:cNvSpPr/>
      </dsp:nvSpPr>
      <dsp:spPr>
        <a:xfrm flipH="1">
          <a:off x="1966425" y="144739"/>
          <a:ext cx="1273092" cy="657839"/>
        </a:xfrm>
        <a:prstGeom prst="rect">
          <a:avLst/>
        </a:prstGeom>
        <a:noFill/>
        <a:ln>
          <a:noFill/>
        </a:ln>
        <a:effectLst/>
      </dsp:spPr>
      <dsp:style>
        <a:lnRef idx="0">
          <a:scrgbClr r="0" g="0" b="0"/>
        </a:lnRef>
        <a:fillRef idx="0">
          <a:scrgbClr r="0" g="0" b="0"/>
        </a:fillRef>
        <a:effectRef idx="0">
          <a:scrgbClr r="0" g="0" b="0"/>
        </a:effectRef>
        <a:fontRef idx="minor"/>
      </dsp:style>
    </dsp:sp>
    <dsp:sp modelId="{32149E42-40A1-45EB-AC94-2D428AA79701}">
      <dsp:nvSpPr>
        <dsp:cNvPr id="0" name=""/>
        <dsp:cNvSpPr/>
      </dsp:nvSpPr>
      <dsp:spPr>
        <a:xfrm rot="5400000">
          <a:off x="1958836" y="1834283"/>
          <a:ext cx="738023" cy="840213"/>
        </a:xfrm>
        <a:prstGeom prst="bentUpArrow">
          <a:avLst>
            <a:gd name="adj1" fmla="val 32840"/>
            <a:gd name="adj2" fmla="val 25000"/>
            <a:gd name="adj3" fmla="val 35780"/>
          </a:avLst>
        </a:prstGeom>
        <a:solidFill>
          <a:schemeClr val="dk2">
            <a:tint val="50000"/>
            <a:hueOff val="0"/>
            <a:satOff val="0"/>
            <a:lumOff val="0"/>
            <a:alphaOff val="0"/>
          </a:schemeClr>
        </a:solidFill>
        <a:ln w="11429" cap="flat" cmpd="sng" algn="ctr">
          <a:solidFill>
            <a:schemeClr val="dk2">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C6377259-54B7-4657-9A74-962B6FB963F7}">
      <dsp:nvSpPr>
        <dsp:cNvPr id="0" name=""/>
        <dsp:cNvSpPr/>
      </dsp:nvSpPr>
      <dsp:spPr>
        <a:xfrm>
          <a:off x="1763304" y="1016169"/>
          <a:ext cx="1242397" cy="869637"/>
        </a:xfrm>
        <a:prstGeom prst="roundRect">
          <a:avLst>
            <a:gd name="adj" fmla="val 1667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RS" sz="1400" kern="1200" dirty="0" smtClean="0"/>
            <a:t>Изоловање језгра</a:t>
          </a:r>
          <a:endParaRPr lang="en-US" sz="1400" kern="1200" dirty="0" smtClean="0"/>
        </a:p>
      </dsp:txBody>
      <dsp:txXfrm>
        <a:off x="1763304" y="1016169"/>
        <a:ext cx="1242397" cy="869637"/>
      </dsp:txXfrm>
    </dsp:sp>
    <dsp:sp modelId="{BBF6958E-F35A-4AFD-AFCB-154F7C927834}">
      <dsp:nvSpPr>
        <dsp:cNvPr id="0" name=""/>
        <dsp:cNvSpPr/>
      </dsp:nvSpPr>
      <dsp:spPr>
        <a:xfrm>
          <a:off x="3005702" y="1099109"/>
          <a:ext cx="903601" cy="702879"/>
        </a:xfrm>
        <a:prstGeom prst="rect">
          <a:avLst/>
        </a:prstGeom>
        <a:noFill/>
        <a:ln>
          <a:noFill/>
        </a:ln>
        <a:effectLst/>
      </dsp:spPr>
      <dsp:style>
        <a:lnRef idx="0">
          <a:scrgbClr r="0" g="0" b="0"/>
        </a:lnRef>
        <a:fillRef idx="0">
          <a:scrgbClr r="0" g="0" b="0"/>
        </a:fillRef>
        <a:effectRef idx="0">
          <a:scrgbClr r="0" g="0" b="0"/>
        </a:effectRef>
        <a:fontRef idx="minor"/>
      </dsp:style>
    </dsp:sp>
    <dsp:sp modelId="{B7D3E5E8-EEA4-4D0E-ADF2-D7A763F0D70A}">
      <dsp:nvSpPr>
        <dsp:cNvPr id="0" name=""/>
        <dsp:cNvSpPr/>
      </dsp:nvSpPr>
      <dsp:spPr>
        <a:xfrm rot="5400000">
          <a:off x="3321495" y="2811173"/>
          <a:ext cx="738023" cy="840213"/>
        </a:xfrm>
        <a:prstGeom prst="bentUpArrow">
          <a:avLst>
            <a:gd name="adj1" fmla="val 32840"/>
            <a:gd name="adj2" fmla="val 25000"/>
            <a:gd name="adj3" fmla="val 35780"/>
          </a:avLst>
        </a:prstGeom>
        <a:solidFill>
          <a:schemeClr val="dk2">
            <a:tint val="50000"/>
            <a:hueOff val="0"/>
            <a:satOff val="0"/>
            <a:lumOff val="0"/>
            <a:alphaOff val="0"/>
          </a:schemeClr>
        </a:solidFill>
        <a:ln w="11429" cap="flat" cmpd="sng" algn="ctr">
          <a:solidFill>
            <a:schemeClr val="dk2">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6CCE4C92-76C0-49AB-B773-651A963FE83B}">
      <dsp:nvSpPr>
        <dsp:cNvPr id="0" name=""/>
        <dsp:cNvSpPr/>
      </dsp:nvSpPr>
      <dsp:spPr>
        <a:xfrm>
          <a:off x="3125963" y="1993059"/>
          <a:ext cx="1242397" cy="869637"/>
        </a:xfrm>
        <a:prstGeom prst="roundRect">
          <a:avLst>
            <a:gd name="adj" fmla="val 1667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RS" sz="1400" kern="1200" dirty="0" smtClean="0"/>
            <a:t>Превлачење </a:t>
          </a:r>
          <a:r>
            <a:rPr lang="sr-Latn-RS" sz="1400" kern="1200" dirty="0" smtClean="0"/>
            <a:t> </a:t>
          </a:r>
          <a:endParaRPr lang="en-US" sz="1400" kern="1200" dirty="0"/>
        </a:p>
      </dsp:txBody>
      <dsp:txXfrm>
        <a:off x="3125963" y="1993059"/>
        <a:ext cx="1242397" cy="869637"/>
      </dsp:txXfrm>
    </dsp:sp>
    <dsp:sp modelId="{6944CE90-E539-41AA-B866-343871D55A79}">
      <dsp:nvSpPr>
        <dsp:cNvPr id="0" name=""/>
        <dsp:cNvSpPr/>
      </dsp:nvSpPr>
      <dsp:spPr>
        <a:xfrm>
          <a:off x="4368360" y="2075999"/>
          <a:ext cx="903601" cy="702879"/>
        </a:xfrm>
        <a:prstGeom prst="rect">
          <a:avLst/>
        </a:prstGeom>
        <a:noFill/>
        <a:ln>
          <a:noFill/>
        </a:ln>
        <a:effectLst/>
      </dsp:spPr>
      <dsp:style>
        <a:lnRef idx="0">
          <a:scrgbClr r="0" g="0" b="0"/>
        </a:lnRef>
        <a:fillRef idx="0">
          <a:scrgbClr r="0" g="0" b="0"/>
        </a:fillRef>
        <a:effectRef idx="0">
          <a:scrgbClr r="0" g="0" b="0"/>
        </a:effectRef>
        <a:fontRef idx="minor"/>
      </dsp:style>
    </dsp:sp>
    <dsp:sp modelId="{9BEA90C8-46C3-4EAA-9815-4B158BE9942B}">
      <dsp:nvSpPr>
        <dsp:cNvPr id="0" name=""/>
        <dsp:cNvSpPr/>
      </dsp:nvSpPr>
      <dsp:spPr>
        <a:xfrm rot="5400000">
          <a:off x="4684153" y="3788063"/>
          <a:ext cx="738023" cy="840213"/>
        </a:xfrm>
        <a:prstGeom prst="bentUpArrow">
          <a:avLst>
            <a:gd name="adj1" fmla="val 32840"/>
            <a:gd name="adj2" fmla="val 25000"/>
            <a:gd name="adj3" fmla="val 35780"/>
          </a:avLst>
        </a:prstGeom>
        <a:solidFill>
          <a:schemeClr val="dk2">
            <a:tint val="50000"/>
            <a:hueOff val="0"/>
            <a:satOff val="0"/>
            <a:lumOff val="0"/>
            <a:alphaOff val="0"/>
          </a:schemeClr>
        </a:solidFill>
        <a:ln w="11429" cap="flat" cmpd="sng" algn="ctr">
          <a:solidFill>
            <a:schemeClr val="dk2">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80067BA2-589C-4D97-A596-F4EBF9377B9A}">
      <dsp:nvSpPr>
        <dsp:cNvPr id="0" name=""/>
        <dsp:cNvSpPr/>
      </dsp:nvSpPr>
      <dsp:spPr>
        <a:xfrm>
          <a:off x="4488622" y="2969949"/>
          <a:ext cx="1242397" cy="869637"/>
        </a:xfrm>
        <a:prstGeom prst="roundRect">
          <a:avLst>
            <a:gd name="adj" fmla="val 1667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RS" sz="1400" kern="1200" dirty="0" smtClean="0"/>
            <a:t>Наношење сирупа и глачање</a:t>
          </a:r>
          <a:endParaRPr lang="en-US" sz="1400" kern="1200" dirty="0" smtClean="0"/>
        </a:p>
      </dsp:txBody>
      <dsp:txXfrm>
        <a:off x="4488622" y="2969949"/>
        <a:ext cx="1242397" cy="869637"/>
      </dsp:txXfrm>
    </dsp:sp>
    <dsp:sp modelId="{392EF694-8684-4494-BFDF-8199E6D5F754}">
      <dsp:nvSpPr>
        <dsp:cNvPr id="0" name=""/>
        <dsp:cNvSpPr/>
      </dsp:nvSpPr>
      <dsp:spPr>
        <a:xfrm>
          <a:off x="5731019" y="3052889"/>
          <a:ext cx="903601" cy="702879"/>
        </a:xfrm>
        <a:prstGeom prst="rect">
          <a:avLst/>
        </a:prstGeom>
        <a:noFill/>
        <a:ln>
          <a:noFill/>
        </a:ln>
        <a:effectLst/>
      </dsp:spPr>
      <dsp:style>
        <a:lnRef idx="0">
          <a:scrgbClr r="0" g="0" b="0"/>
        </a:lnRef>
        <a:fillRef idx="0">
          <a:scrgbClr r="0" g="0" b="0"/>
        </a:fillRef>
        <a:effectRef idx="0">
          <a:scrgbClr r="0" g="0" b="0"/>
        </a:effectRef>
        <a:fontRef idx="minor"/>
      </dsp:style>
    </dsp:sp>
    <dsp:sp modelId="{AD32CD93-956E-4BCA-A822-718392F7EA60}">
      <dsp:nvSpPr>
        <dsp:cNvPr id="0" name=""/>
        <dsp:cNvSpPr/>
      </dsp:nvSpPr>
      <dsp:spPr>
        <a:xfrm rot="5400000">
          <a:off x="6046812" y="4764953"/>
          <a:ext cx="738023" cy="840213"/>
        </a:xfrm>
        <a:prstGeom prst="bentUpArrow">
          <a:avLst>
            <a:gd name="adj1" fmla="val 32840"/>
            <a:gd name="adj2" fmla="val 25000"/>
            <a:gd name="adj3" fmla="val 35780"/>
          </a:avLst>
        </a:prstGeom>
        <a:solidFill>
          <a:schemeClr val="dk2">
            <a:tint val="50000"/>
            <a:hueOff val="0"/>
            <a:satOff val="0"/>
            <a:lumOff val="0"/>
            <a:alphaOff val="0"/>
          </a:schemeClr>
        </a:solidFill>
        <a:ln w="11429" cap="flat" cmpd="sng" algn="ctr">
          <a:solidFill>
            <a:schemeClr val="dk2">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CCEC5F76-1C75-4360-8365-01BE13A5CB12}">
      <dsp:nvSpPr>
        <dsp:cNvPr id="0" name=""/>
        <dsp:cNvSpPr/>
      </dsp:nvSpPr>
      <dsp:spPr>
        <a:xfrm>
          <a:off x="5851280" y="3946839"/>
          <a:ext cx="1242397" cy="869637"/>
        </a:xfrm>
        <a:prstGeom prst="roundRect">
          <a:avLst>
            <a:gd name="adj" fmla="val 1667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RS" sz="1400" kern="1200" dirty="0" smtClean="0"/>
            <a:t>Бојење и дотеривање</a:t>
          </a:r>
          <a:endParaRPr lang="en-US" sz="1400" kern="1200" dirty="0" smtClean="0"/>
        </a:p>
      </dsp:txBody>
      <dsp:txXfrm>
        <a:off x="5851280" y="3946839"/>
        <a:ext cx="1242397" cy="869637"/>
      </dsp:txXfrm>
    </dsp:sp>
    <dsp:sp modelId="{6FA0CD12-AA6F-4F4D-B8F1-9FF96B3AE90B}">
      <dsp:nvSpPr>
        <dsp:cNvPr id="0" name=""/>
        <dsp:cNvSpPr/>
      </dsp:nvSpPr>
      <dsp:spPr>
        <a:xfrm>
          <a:off x="7093678" y="4029779"/>
          <a:ext cx="903601" cy="702879"/>
        </a:xfrm>
        <a:prstGeom prst="rect">
          <a:avLst/>
        </a:prstGeom>
        <a:noFill/>
        <a:ln>
          <a:noFill/>
        </a:ln>
        <a:effectLst/>
      </dsp:spPr>
      <dsp:style>
        <a:lnRef idx="0">
          <a:scrgbClr r="0" g="0" b="0"/>
        </a:lnRef>
        <a:fillRef idx="0">
          <a:scrgbClr r="0" g="0" b="0"/>
        </a:fillRef>
        <a:effectRef idx="0">
          <a:scrgbClr r="0" g="0" b="0"/>
        </a:effectRef>
        <a:fontRef idx="minor"/>
      </dsp:style>
    </dsp:sp>
    <dsp:sp modelId="{D024FFD7-D236-4512-B992-EF63C3CBAF5A}">
      <dsp:nvSpPr>
        <dsp:cNvPr id="0" name=""/>
        <dsp:cNvSpPr/>
      </dsp:nvSpPr>
      <dsp:spPr>
        <a:xfrm>
          <a:off x="7213939" y="4923729"/>
          <a:ext cx="1242397" cy="869637"/>
        </a:xfrm>
        <a:prstGeom prst="roundRect">
          <a:avLst>
            <a:gd name="adj" fmla="val 16670"/>
          </a:avLst>
        </a:prstGeom>
        <a:solidFill>
          <a:schemeClr val="dk2">
            <a:hueOff val="0"/>
            <a:satOff val="0"/>
            <a:lumOff val="0"/>
            <a:alphaOff val="0"/>
          </a:schemeClr>
        </a:solidFill>
        <a:ln w="11429" cap="flat" cmpd="sng" algn="ctr">
          <a:solidFill>
            <a:schemeClr val="lt2">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sr-Cyrl-RS" sz="1400" kern="1200" dirty="0" smtClean="0"/>
            <a:t>Полирање </a:t>
          </a:r>
          <a:r>
            <a:rPr lang="sr-Latn-RS" sz="1400" kern="1200" dirty="0" smtClean="0"/>
            <a:t> </a:t>
          </a:r>
          <a:endParaRPr lang="en-US" sz="1400" kern="1200" dirty="0"/>
        </a:p>
      </dsp:txBody>
      <dsp:txXfrm>
        <a:off x="7213939" y="4923729"/>
        <a:ext cx="1242397" cy="86963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AB373D-AC8C-4FD8-BBD5-30603ECBF9EB}" type="datetimeFigureOut">
              <a:rPr lang="en-US" smtClean="0"/>
              <a:pPr/>
              <a:t>9/3/2023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F72931-F898-4E03-B7C0-5F0723A51C7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F72931-F898-4E03-B7C0-5F0723A51C79}" type="slidenum">
              <a:rPr lang="en-US" smtClean="0"/>
              <a:pPr/>
              <a:t>9</a:t>
            </a:fld>
            <a:endParaRPr lang="en-US"/>
          </a:p>
        </p:txBody>
      </p:sp>
    </p:spTree>
    <p:extLst>
      <p:ext uri="{BB962C8B-B14F-4D97-AF65-F5344CB8AC3E}">
        <p14:creationId xmlns="" xmlns:p14="http://schemas.microsoft.com/office/powerpoint/2010/main" val="576848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AF7CA1E-0308-40E9-AB1E-09BFBA075E0B}" type="datetime1">
              <a:rPr lang="en-US" smtClean="0"/>
              <a:pPr/>
              <a:t>9/3/2023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237B48B-AAB8-4330-BD4B-5F14DEF0121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0DC794-1C63-4C3F-9EDB-65A2AB70A8A0}" type="datetime1">
              <a:rPr lang="en-US" smtClean="0"/>
              <a:pPr/>
              <a:t>9/3/2023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7B48B-AAB8-4330-BD4B-5F14DEF0121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237B48B-AAB8-4330-BD4B-5F14DEF0121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48C936-A514-471A-99AF-FD567AE39E01}" type="datetime1">
              <a:rPr lang="en-US" smtClean="0"/>
              <a:pPr/>
              <a:t>9/3/2023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5309CD5-5B74-4179-90C6-4E86B3E5EB57}" type="datetime1">
              <a:rPr lang="en-US" smtClean="0"/>
              <a:pPr/>
              <a:t>9/3/2023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237B48B-AAB8-4330-BD4B-5F14DEF0121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90FA095-0CB6-4316-9AA6-A26C5A6649E3}" type="datetime1">
              <a:rPr lang="en-US" smtClean="0"/>
              <a:pPr/>
              <a:t>9/3/2023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237B48B-AAB8-4330-BD4B-5F14DEF0121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E893F4A-97D8-4628-A0E3-922BBB4E50B3}" type="datetime1">
              <a:rPr lang="en-US" smtClean="0"/>
              <a:pPr/>
              <a:t>9/3/2023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7B48B-AAB8-4330-BD4B-5F14DEF0121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C9A84A5-C929-4878-982C-C785FB0169C7}" type="datetime1">
              <a:rPr lang="en-US" smtClean="0"/>
              <a:pPr/>
              <a:t>9/3/2023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237B48B-AAB8-4330-BD4B-5F14DEF0121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6357E8-42F7-49F2-AAD3-288709C8184A}" type="datetime1">
              <a:rPr lang="en-US" smtClean="0"/>
              <a:pPr/>
              <a:t>9/3/2023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237B48B-AAB8-4330-BD4B-5F14DEF0121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663705A-F0AF-46AB-A999-518539BBFE23}" type="datetime1">
              <a:rPr lang="en-US" smtClean="0"/>
              <a:pPr/>
              <a:t>9/3/2023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237B48B-AAB8-4330-BD4B-5F14DEF012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237B48B-AAB8-4330-BD4B-5F14DEF0121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75028C4-C4EC-4789-ABA5-4639873D68A4}" type="datetime1">
              <a:rPr lang="en-US" smtClean="0"/>
              <a:pPr/>
              <a:t>9/3/2023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237B48B-AAB8-4330-BD4B-5F14DEF0121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0992054-E543-4CCB-A019-F40A49F5F361}" type="datetime1">
              <a:rPr lang="en-US" smtClean="0"/>
              <a:pPr/>
              <a:t>9/3/2023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8CFA753-0B8A-437B-82ED-31639CA2D322}" type="datetime1">
              <a:rPr lang="en-US" smtClean="0"/>
              <a:pPr/>
              <a:t>9/3/2023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237B48B-AAB8-4330-BD4B-5F14DEF0121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youtube.com/watch?v=qc4w8gt3S2M" TargetMode="External"/><Relationship Id="rId1" Type="http://schemas.openxmlformats.org/officeDocument/2006/relationships/slideLayout" Target="../slideLayouts/slideLayout2.xml"/><Relationship Id="rId6" Type="http://schemas.openxmlformats.org/officeDocument/2006/relationships/hyperlink" Target="https://www.youtube.com/watch?v=8G9WoMKxBsk" TargetMode="External"/><Relationship Id="rId5" Type="http://schemas.openxmlformats.org/officeDocument/2006/relationships/image" Target="../media/image10.pn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Oj8Ls4gXv50"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youtube.com/watch?v=_qSfMHi-XQE"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s://www.youtube.com/watch?v=wff8jk1M5a0" TargetMode="Externa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sr-Cyrl-RS" dirty="0">
                <a:solidFill>
                  <a:srgbClr val="002060"/>
                </a:solidFill>
                <a:latin typeface="Times New Roman" pitchFamily="18" charset="0"/>
                <a:cs typeface="Times New Roman" pitchFamily="18" charset="0"/>
              </a:rPr>
              <a:t>Индустријска фармација са козметологијом</a:t>
            </a:r>
            <a:br>
              <a:rPr lang="sr-Cyrl-RS" dirty="0">
                <a:solidFill>
                  <a:srgbClr val="002060"/>
                </a:solidFill>
                <a:latin typeface="Times New Roman" pitchFamily="18" charset="0"/>
                <a:cs typeface="Times New Roman" pitchFamily="18" charset="0"/>
              </a:rPr>
            </a:br>
            <a:r>
              <a:rPr lang="sr-Cyrl-RS" sz="3600" dirty="0" smtClean="0">
                <a:solidFill>
                  <a:srgbClr val="002060"/>
                </a:solidFill>
                <a:latin typeface="Times New Roman" pitchFamily="18" charset="0"/>
                <a:cs typeface="Times New Roman" pitchFamily="18" charset="0"/>
              </a:rPr>
              <a:t>ТАБЛЕТЕ, КАПСУЛЕ</a:t>
            </a:r>
            <a:r>
              <a:rPr lang="sr-Cyrl-RS" sz="3600" dirty="0" smtClean="0">
                <a:solidFill>
                  <a:srgbClr val="002060"/>
                </a:solidFill>
                <a:effectLst/>
                <a:latin typeface="Times New Roman" pitchFamily="18" charset="0"/>
                <a:cs typeface="Times New Roman" pitchFamily="18" charset="0"/>
              </a:rPr>
              <a:t> </a:t>
            </a:r>
            <a:r>
              <a:rPr lang="sr-Cyrl-RS" sz="3600" dirty="0">
                <a:solidFill>
                  <a:srgbClr val="002060"/>
                </a:solidFill>
                <a:effectLst/>
                <a:latin typeface="Times New Roman" pitchFamily="18" charset="0"/>
                <a:cs typeface="Times New Roman" pitchFamily="18" charset="0"/>
              </a:rPr>
              <a:t>И ПАКОВАЊЕ</a:t>
            </a:r>
            <a:endParaRPr lang="en-US" sz="3600" dirty="0">
              <a:solidFill>
                <a:srgbClr val="002060"/>
              </a:solidFill>
              <a:effectLst/>
              <a:latin typeface="Times New Roman" pitchFamily="18" charset="0"/>
              <a:cs typeface="Times New Roman" pitchFamily="18" charset="0"/>
            </a:endParaRPr>
          </a:p>
        </p:txBody>
      </p:sp>
      <p:sp>
        <p:nvSpPr>
          <p:cNvPr id="3" name="Subtitle 2"/>
          <p:cNvSpPr>
            <a:spLocks noGrp="1"/>
          </p:cNvSpPr>
          <p:nvPr>
            <p:ph type="subTitle" idx="1"/>
          </p:nvPr>
        </p:nvSpPr>
        <p:spPr>
          <a:xfrm>
            <a:off x="2123728" y="4509120"/>
            <a:ext cx="6400800" cy="1752600"/>
          </a:xfrm>
        </p:spPr>
        <p:txBody>
          <a:bodyPr/>
          <a:lstStyle/>
          <a:p>
            <a:r>
              <a:rPr lang="sr-Cyrl-RS" dirty="0" smtClean="0">
                <a:latin typeface="Times New Roman" pitchFamily="18" charset="0"/>
                <a:cs typeface="Times New Roman" pitchFamily="18" charset="0"/>
              </a:rPr>
              <a:t>ДОЦ. </a:t>
            </a:r>
            <a:r>
              <a:rPr lang="sr-Cyrl-RS" dirty="0">
                <a:latin typeface="Times New Roman" pitchFamily="18" charset="0"/>
                <a:cs typeface="Times New Roman" pitchFamily="18" charset="0"/>
              </a:rPr>
              <a:t>др </a:t>
            </a:r>
            <a:r>
              <a:rPr lang="sr-Cyrl-RS" dirty="0" smtClean="0">
                <a:latin typeface="Times New Roman" pitchFamily="18" charset="0"/>
                <a:cs typeface="Times New Roman" pitchFamily="18" charset="0"/>
              </a:rPr>
              <a:t>Аниц</a:t>
            </a:r>
            <a:r>
              <a:rPr lang="en-US" dirty="0" smtClean="0">
                <a:latin typeface="Times New Roman" pitchFamily="18" charset="0"/>
                <a:cs typeface="Times New Roman" pitchFamily="18" charset="0"/>
              </a:rPr>
              <a:t>A </a:t>
            </a:r>
            <a:r>
              <a:rPr lang="sr-Cyrl-RS" dirty="0" smtClean="0">
                <a:latin typeface="Times New Roman" pitchFamily="18" charset="0"/>
                <a:cs typeface="Times New Roman" pitchFamily="18" charset="0"/>
              </a:rPr>
              <a:t>ПЕТРОВИЋ</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AC35BD7-81ED-4096-BB24-7FE10E8A71D6}" type="slidenum">
              <a:rPr lang="en-US" smtClean="0"/>
              <a:pPr/>
              <a:t>1</a:t>
            </a:fld>
            <a:endParaRPr lang="en-US"/>
          </a:p>
        </p:txBody>
      </p:sp>
    </p:spTree>
    <p:extLst>
      <p:ext uri="{BB962C8B-B14F-4D97-AF65-F5344CB8AC3E}">
        <p14:creationId xmlns="" xmlns:p14="http://schemas.microsoft.com/office/powerpoint/2010/main" val="1872698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Полиметакрилати </a:t>
            </a:r>
            <a:endParaRPr lang="en-US"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10</a:t>
            </a:fld>
            <a:endParaRPr lang="en-US"/>
          </a:p>
        </p:txBody>
      </p:sp>
      <p:sp>
        <p:nvSpPr>
          <p:cNvPr id="4" name="Content Placeholder 3"/>
          <p:cNvSpPr>
            <a:spLocks noGrp="1"/>
          </p:cNvSpPr>
          <p:nvPr>
            <p:ph sz="quarter" idx="1"/>
          </p:nvPr>
        </p:nvSpPr>
        <p:spPr>
          <a:xfrm>
            <a:off x="107504" y="1340768"/>
            <a:ext cx="8928992" cy="5328592"/>
          </a:xfrm>
        </p:spPr>
        <p:txBody>
          <a:bodyPr>
            <a:normAutofit fontScale="92500" lnSpcReduction="20000"/>
          </a:bodyPr>
          <a:lstStyle/>
          <a:p>
            <a:pPr algn="just"/>
            <a:r>
              <a:rPr lang="ru-RU" dirty="0">
                <a:latin typeface="Times New Roman" pitchFamily="18" charset="0"/>
                <a:cs typeface="Times New Roman" pitchFamily="18" charset="0"/>
              </a:rPr>
              <a:t>Користе се у формулацијама за капсуле и таблете као агенси за облагање филмом.</a:t>
            </a:r>
          </a:p>
          <a:p>
            <a:pPr algn="just"/>
            <a:r>
              <a:rPr lang="ru-RU" dirty="0">
                <a:latin typeface="Times New Roman" pitchFamily="18" charset="0"/>
                <a:cs typeface="Times New Roman" pitchFamily="18" charset="0"/>
              </a:rPr>
              <a:t>У зависности од врсте полиметакрилата могу настати филмови различитих карактеристика растворљивости</a:t>
            </a:r>
          </a:p>
          <a:p>
            <a:pPr algn="just"/>
            <a:r>
              <a:rPr lang="sr-Latn-RS" dirty="0" smtClean="0">
                <a:solidFill>
                  <a:srgbClr val="002060"/>
                </a:solidFill>
                <a:latin typeface="Times New Roman" pitchFamily="18" charset="0"/>
                <a:cs typeface="Times New Roman" pitchFamily="18" charset="0"/>
              </a:rPr>
              <a:t>Eudragit E</a:t>
            </a:r>
            <a:r>
              <a:rPr lang="sr-Latn-RS" dirty="0" smtClean="0">
                <a:latin typeface="Times New Roman" pitchFamily="18" charset="0"/>
                <a:cs typeface="Times New Roman" pitchFamily="18" charset="0"/>
              </a:rPr>
              <a:t> – </a:t>
            </a:r>
            <a:r>
              <a:rPr lang="ru-RU" dirty="0">
                <a:latin typeface="Times New Roman" pitchFamily="18" charset="0"/>
                <a:cs typeface="Times New Roman" pitchFamily="18" charset="0"/>
              </a:rPr>
              <a:t>формулација филма који је растворљив у </a:t>
            </a:r>
            <a:r>
              <a:rPr lang="ru-RU" dirty="0">
                <a:solidFill>
                  <a:srgbClr val="002060"/>
                </a:solidFill>
                <a:latin typeface="Times New Roman" pitchFamily="18" charset="0"/>
                <a:cs typeface="Times New Roman" pitchFamily="18" charset="0"/>
              </a:rPr>
              <a:t>желудачној течности</a:t>
            </a:r>
            <a:r>
              <a:rPr lang="sr-Latn-RS" dirty="0" smtClean="0">
                <a:solidFill>
                  <a:srgbClr val="002060"/>
                </a:solidFill>
                <a:latin typeface="Times New Roman" pitchFamily="18" charset="0"/>
                <a:cs typeface="Times New Roman" pitchFamily="18" charset="0"/>
              </a:rPr>
              <a:t> </a:t>
            </a:r>
            <a:r>
              <a:rPr lang="sr-Latn-RS" dirty="0" smtClean="0">
                <a:latin typeface="Times New Roman" pitchFamily="18" charset="0"/>
                <a:cs typeface="Times New Roman" pitchFamily="18" charset="0"/>
              </a:rPr>
              <a:t>pH&lt;5</a:t>
            </a:r>
          </a:p>
          <a:p>
            <a:pPr algn="just"/>
            <a:r>
              <a:rPr lang="sr-Latn-RS" dirty="0" smtClean="0">
                <a:solidFill>
                  <a:srgbClr val="002060"/>
                </a:solidFill>
                <a:latin typeface="Times New Roman" pitchFamily="18" charset="0"/>
                <a:cs typeface="Times New Roman" pitchFamily="18" charset="0"/>
              </a:rPr>
              <a:t>Eudragit L, S, FS </a:t>
            </a:r>
            <a:r>
              <a:rPr lang="sr-Latn-RS" dirty="0" smtClean="0">
                <a:latin typeface="Times New Roman" pitchFamily="18" charset="0"/>
                <a:cs typeface="Times New Roman" pitchFamily="18" charset="0"/>
              </a:rPr>
              <a:t>– </a:t>
            </a:r>
            <a:r>
              <a:rPr lang="ru-RU" dirty="0">
                <a:latin typeface="Times New Roman" pitchFamily="18" charset="0"/>
                <a:cs typeface="Times New Roman" pitchFamily="18" charset="0"/>
              </a:rPr>
              <a:t>формулација </a:t>
            </a:r>
            <a:r>
              <a:rPr lang="ru-RU" dirty="0">
                <a:solidFill>
                  <a:srgbClr val="002060"/>
                </a:solidFill>
                <a:latin typeface="Times New Roman" pitchFamily="18" charset="0"/>
                <a:cs typeface="Times New Roman" pitchFamily="18" charset="0"/>
              </a:rPr>
              <a:t>гастрорезистентних</a:t>
            </a:r>
            <a:r>
              <a:rPr lang="ru-RU" dirty="0">
                <a:latin typeface="Times New Roman" pitchFamily="18" charset="0"/>
                <a:cs typeface="Times New Roman" pitchFamily="18" charset="0"/>
              </a:rPr>
              <a:t> облога јер су отпорни на желудачну течност</a:t>
            </a:r>
          </a:p>
          <a:p>
            <a:pPr algn="just">
              <a:buFont typeface="Wingdings" panose="05000000000000000000" pitchFamily="2" charset="2"/>
              <a:buChar char="ü"/>
            </a:pPr>
            <a:r>
              <a:rPr lang="sr-Latn-RS" dirty="0" smtClean="0">
                <a:latin typeface="Times New Roman" pitchFamily="18" charset="0"/>
                <a:cs typeface="Times New Roman" pitchFamily="18" charset="0"/>
              </a:rPr>
              <a:t>Eudragit L </a:t>
            </a:r>
            <a:r>
              <a:rPr lang="sr-Cyrl-RS" dirty="0">
                <a:latin typeface="Times New Roman" pitchFamily="18" charset="0"/>
                <a:cs typeface="Times New Roman" pitchFamily="18" charset="0"/>
              </a:rPr>
              <a:t>растворљив при </a:t>
            </a:r>
            <a:r>
              <a:rPr lang="sr-Latn-RS" dirty="0" smtClean="0">
                <a:latin typeface="Times New Roman" pitchFamily="18" charset="0"/>
                <a:cs typeface="Times New Roman" pitchFamily="18" charset="0"/>
              </a:rPr>
              <a:t>pH&gt;6</a:t>
            </a:r>
          </a:p>
          <a:p>
            <a:pPr algn="just">
              <a:buFont typeface="Wingdings" panose="05000000000000000000" pitchFamily="2" charset="2"/>
              <a:buChar char="ü"/>
            </a:pPr>
            <a:r>
              <a:rPr lang="sr-Latn-RS" dirty="0" smtClean="0">
                <a:latin typeface="Times New Roman" pitchFamily="18" charset="0"/>
                <a:cs typeface="Times New Roman" pitchFamily="18" charset="0"/>
              </a:rPr>
              <a:t>Eudragit S </a:t>
            </a:r>
            <a:r>
              <a:rPr lang="sr-Cyrl-RS" dirty="0" smtClean="0">
                <a:latin typeface="Times New Roman" pitchFamily="18" charset="0"/>
                <a:cs typeface="Times New Roman" pitchFamily="18" charset="0"/>
              </a:rPr>
              <a:t>и</a:t>
            </a:r>
            <a:r>
              <a:rPr lang="sr-Latn-RS" dirty="0" smtClean="0">
                <a:latin typeface="Times New Roman" pitchFamily="18" charset="0"/>
                <a:cs typeface="Times New Roman" pitchFamily="18" charset="0"/>
              </a:rPr>
              <a:t> FS </a:t>
            </a:r>
            <a:r>
              <a:rPr lang="sr-Cyrl-RS" dirty="0" smtClean="0">
                <a:latin typeface="Times New Roman" pitchFamily="18" charset="0"/>
                <a:cs typeface="Times New Roman" pitchFamily="18" charset="0"/>
              </a:rPr>
              <a:t>растворљиви</a:t>
            </a:r>
            <a:r>
              <a:rPr lang="sr-Latn-R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при</a:t>
            </a:r>
            <a:r>
              <a:rPr lang="sr-Latn-RS" dirty="0" smtClean="0">
                <a:latin typeface="Times New Roman" pitchFamily="18" charset="0"/>
                <a:cs typeface="Times New Roman" pitchFamily="18" charset="0"/>
              </a:rPr>
              <a:t> pH&gt;7 – Eudragit S </a:t>
            </a:r>
            <a:r>
              <a:rPr lang="ru-RU" dirty="0">
                <a:latin typeface="Times New Roman" pitchFamily="18" charset="0"/>
                <a:cs typeface="Times New Roman" pitchFamily="18" charset="0"/>
              </a:rPr>
              <a:t>се користи за облагање таблета док се флексибилни</a:t>
            </a:r>
            <a:r>
              <a:rPr lang="sr-Latn-RS" dirty="0" smtClean="0">
                <a:latin typeface="Times New Roman" pitchFamily="18" charset="0"/>
                <a:cs typeface="Times New Roman" pitchFamily="18" charset="0"/>
              </a:rPr>
              <a:t> Eudragit FS </a:t>
            </a:r>
            <a:r>
              <a:rPr lang="sr-Cyrl-RS" dirty="0">
                <a:latin typeface="Times New Roman" pitchFamily="18" charset="0"/>
                <a:cs typeface="Times New Roman" pitchFamily="18" charset="0"/>
              </a:rPr>
              <a:t>користи за премазивање честица</a:t>
            </a:r>
          </a:p>
          <a:p>
            <a:pPr algn="just"/>
            <a:r>
              <a:rPr lang="fr-FR" dirty="0" err="1" smtClean="0">
                <a:latin typeface="Times New Roman" pitchFamily="18" charset="0"/>
                <a:cs typeface="Times New Roman" pitchFamily="18" charset="0"/>
              </a:rPr>
              <a:t>Eudragit</a:t>
            </a:r>
            <a:r>
              <a:rPr lang="fr-FR" dirty="0" smtClean="0">
                <a:latin typeface="Times New Roman" pitchFamily="18" charset="0"/>
                <a:cs typeface="Times New Roman" pitchFamily="18" charset="0"/>
              </a:rPr>
              <a:t> </a:t>
            </a:r>
            <a:r>
              <a:rPr lang="fr-FR" dirty="0">
                <a:latin typeface="Times New Roman" pitchFamily="18" charset="0"/>
                <a:cs typeface="Times New Roman" pitchFamily="18" charset="0"/>
              </a:rPr>
              <a:t>RL, RS, NE 30 D, NE 40 </a:t>
            </a:r>
            <a:r>
              <a:rPr lang="fr-FR" dirty="0" smtClean="0">
                <a:latin typeface="Times New Roman" pitchFamily="18" charset="0"/>
                <a:cs typeface="Times New Roman" pitchFamily="18" charset="0"/>
              </a:rPr>
              <a:t>D </a:t>
            </a:r>
            <a:r>
              <a:rPr lang="sr-Cyrl-RS" dirty="0">
                <a:latin typeface="Times New Roman" pitchFamily="18" charset="0"/>
                <a:cs typeface="Times New Roman" pitchFamily="18" charset="0"/>
              </a:rPr>
              <a:t>и</a:t>
            </a:r>
            <a:r>
              <a:rPr lang="fr-FR" dirty="0" smtClean="0">
                <a:latin typeface="Times New Roman" pitchFamily="18" charset="0"/>
                <a:cs typeface="Times New Roman" pitchFamily="18" charset="0"/>
              </a:rPr>
              <a:t> </a:t>
            </a:r>
            <a:r>
              <a:rPr lang="fr-FR" dirty="0">
                <a:latin typeface="Times New Roman" pitchFamily="18" charset="0"/>
                <a:cs typeface="Times New Roman" pitchFamily="18" charset="0"/>
              </a:rPr>
              <a:t>NM 30 </a:t>
            </a:r>
            <a:r>
              <a:rPr lang="fr-FR" dirty="0" smtClean="0">
                <a:latin typeface="Times New Roman" pitchFamily="18" charset="0"/>
                <a:cs typeface="Times New Roman" pitchFamily="18" charset="0"/>
              </a:rPr>
              <a:t>D</a:t>
            </a:r>
            <a:r>
              <a:rPr lang="sr-Latn-RS" dirty="0" smtClean="0">
                <a:latin typeface="Times New Roman" pitchFamily="18" charset="0"/>
                <a:cs typeface="Times New Roman" pitchFamily="18" charset="0"/>
              </a:rPr>
              <a:t> </a:t>
            </a:r>
            <a:r>
              <a:rPr lang="ru-RU" dirty="0">
                <a:latin typeface="Times New Roman" pitchFamily="18" charset="0"/>
                <a:cs typeface="Times New Roman" pitchFamily="18" charset="0"/>
              </a:rPr>
              <a:t>стварају облоге за препарате са продуженим ослобађањем (мање или више пропусни</a:t>
            </a:r>
            <a:r>
              <a:rPr lang="ru-RU" dirty="0" smtClean="0">
                <a:latin typeface="Times New Roman" pitchFamily="18" charset="0"/>
                <a:cs typeface="Times New Roman" pitchFamily="18" charset="0"/>
              </a:rPr>
              <a:t>)</a:t>
            </a:r>
            <a:endParaRPr lang="sr-Latn-RS" dirty="0" smtClean="0">
              <a:latin typeface="Times New Roman" pitchFamily="18" charset="0"/>
              <a:cs typeface="Times New Roman" pitchFamily="18" charset="0"/>
            </a:endParaRPr>
          </a:p>
          <a:p>
            <a:pPr algn="just">
              <a:buFont typeface="Wingdings" panose="05000000000000000000" pitchFamily="2" charset="2"/>
              <a:buChar char="ü"/>
            </a:pPr>
            <a:endParaRPr lang="en-US" dirty="0">
              <a:latin typeface="Times New Roman" pitchFamily="18" charset="0"/>
              <a:cs typeface="Times New Roman" pitchFamily="18" charset="0"/>
            </a:endParaRPr>
          </a:p>
        </p:txBody>
      </p:sp>
    </p:spTree>
    <p:extLst>
      <p:ext uri="{BB962C8B-B14F-4D97-AF65-F5344CB8AC3E}">
        <p14:creationId xmlns="" xmlns:p14="http://schemas.microsoft.com/office/powerpoint/2010/main" val="20166773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Уређаји за облагање</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11</a:t>
            </a:fld>
            <a:endParaRPr lang="en-US"/>
          </a:p>
        </p:txBody>
      </p:sp>
      <p:sp>
        <p:nvSpPr>
          <p:cNvPr id="4" name="Content Placeholder 3"/>
          <p:cNvSpPr>
            <a:spLocks noGrp="1"/>
          </p:cNvSpPr>
          <p:nvPr>
            <p:ph sz="quarter" idx="1"/>
          </p:nvPr>
        </p:nvSpPr>
        <p:spPr/>
        <p:txBody>
          <a:bodyPr/>
          <a:lstStyle/>
          <a:p>
            <a:pPr algn="just"/>
            <a:r>
              <a:rPr lang="ru-RU" dirty="0">
                <a:latin typeface="Times New Roman" pitchFamily="18" charset="0"/>
                <a:cs typeface="Times New Roman" pitchFamily="18" charset="0"/>
              </a:rPr>
              <a:t>Бубањ за облагање</a:t>
            </a:r>
          </a:p>
          <a:p>
            <a:pPr algn="just"/>
            <a:r>
              <a:rPr lang="ru-RU" dirty="0">
                <a:latin typeface="Times New Roman" pitchFamily="18" charset="0"/>
                <a:cs typeface="Times New Roman" pitchFamily="18" charset="0"/>
              </a:rPr>
              <a:t>Распршивач – систем цеви и млазница</a:t>
            </a:r>
          </a:p>
          <a:p>
            <a:pPr algn="just"/>
            <a:r>
              <a:rPr lang="ru-RU" dirty="0">
                <a:latin typeface="Times New Roman" pitchFamily="18" charset="0"/>
                <a:cs typeface="Times New Roman" pitchFamily="18" charset="0"/>
              </a:rPr>
              <a:t>Систем за припрему топлог ваздуга</a:t>
            </a:r>
          </a:p>
          <a:p>
            <a:pPr algn="just"/>
            <a:r>
              <a:rPr lang="ru-RU" dirty="0">
                <a:latin typeface="Times New Roman" pitchFamily="18" charset="0"/>
                <a:cs typeface="Times New Roman" pitchFamily="18" charset="0"/>
              </a:rPr>
              <a:t>Систем за припрему дисперзије за филмовање</a:t>
            </a:r>
          </a:p>
          <a:p>
            <a:pPr algn="just"/>
            <a:endParaRPr lang="sr-Latn-RS"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pic>
        <p:nvPicPr>
          <p:cNvPr id="1028" name="Picture 4" descr="https://ars.els-cdn.com/content/image/1-s2.0-S0009250915001852-gr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2032" y="3645024"/>
            <a:ext cx="4089656" cy="2808312"/>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https://ima.it/pharma/wp-content/uploads/sites/2/2018/03/figure1.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391408" y="3587092"/>
            <a:ext cx="4487149" cy="29241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486261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237B48B-AAB8-4330-BD4B-5F14DEF01212}" type="slidenum">
              <a:rPr lang="en-US" smtClean="0"/>
              <a:pPr/>
              <a:t>12</a:t>
            </a:fld>
            <a:endParaRPr lang="en-US"/>
          </a:p>
        </p:txBody>
      </p:sp>
      <p:sp>
        <p:nvSpPr>
          <p:cNvPr id="4" name="Content Placeholder 3"/>
          <p:cNvSpPr>
            <a:spLocks noGrp="1"/>
          </p:cNvSpPr>
          <p:nvPr>
            <p:ph sz="quarter" idx="1"/>
          </p:nvPr>
        </p:nvSpPr>
        <p:spPr>
          <a:xfrm>
            <a:off x="0" y="1340768"/>
            <a:ext cx="9036496" cy="5517232"/>
          </a:xfrm>
        </p:spPr>
        <p:txBody>
          <a:bodyPr>
            <a:noAutofit/>
          </a:bodyPr>
          <a:lstStyle/>
          <a:p>
            <a:pPr algn="just"/>
            <a:r>
              <a:rPr lang="ru-RU" sz="2200" dirty="0" smtClean="0">
                <a:latin typeface="Times New Roman" pitchFamily="18" charset="0"/>
                <a:cs typeface="Times New Roman" pitchFamily="18" charset="0"/>
              </a:rPr>
              <a:t>Циљ поступка облагања је наношење танког </a:t>
            </a:r>
            <a:r>
              <a:rPr lang="ru-RU" sz="2200" dirty="0" smtClean="0">
                <a:solidFill>
                  <a:srgbClr val="002060"/>
                </a:solidFill>
                <a:latin typeface="Times New Roman" pitchFamily="18" charset="0"/>
                <a:cs typeface="Times New Roman" pitchFamily="18" charset="0"/>
              </a:rPr>
              <a:t>полимерног</a:t>
            </a:r>
            <a:r>
              <a:rPr lang="ru-RU" sz="2200" dirty="0" smtClean="0">
                <a:latin typeface="Times New Roman" pitchFamily="18" charset="0"/>
                <a:cs typeface="Times New Roman" pitchFamily="18" charset="0"/>
              </a:rPr>
              <a:t> филма на </a:t>
            </a:r>
            <a:r>
              <a:rPr lang="ru-RU" sz="2200" dirty="0" smtClean="0">
                <a:solidFill>
                  <a:srgbClr val="002060"/>
                </a:solidFill>
                <a:latin typeface="Times New Roman" pitchFamily="18" charset="0"/>
                <a:cs typeface="Times New Roman" pitchFamily="18" charset="0"/>
              </a:rPr>
              <a:t>површину таблете</a:t>
            </a:r>
            <a:r>
              <a:rPr lang="ru-RU" sz="2200" dirty="0" smtClean="0">
                <a:latin typeface="Times New Roman" pitchFamily="18" charset="0"/>
                <a:cs typeface="Times New Roman" pitchFamily="18" charset="0"/>
              </a:rPr>
              <a:t>.</a:t>
            </a:r>
          </a:p>
          <a:p>
            <a:pPr algn="just"/>
            <a:r>
              <a:rPr lang="ru-RU" sz="2200" dirty="0" smtClean="0">
                <a:solidFill>
                  <a:srgbClr val="002060"/>
                </a:solidFill>
                <a:latin typeface="Times New Roman" pitchFamily="18" charset="0"/>
                <a:cs typeface="Times New Roman" pitchFamily="18" charset="0"/>
              </a:rPr>
              <a:t>Премаз</a:t>
            </a:r>
            <a:r>
              <a:rPr lang="ru-RU" sz="2200" dirty="0" smtClean="0">
                <a:latin typeface="Times New Roman" pitchFamily="18" charset="0"/>
                <a:cs typeface="Times New Roman" pitchFamily="18" charset="0"/>
              </a:rPr>
              <a:t> се наноси у шаржном поступку у којем се фиксни број таблета налази унутар ротирајућег перфорираног бубња са преградама како би се таблете мешале док се раствор за облагање прска на површину таблета. </a:t>
            </a:r>
          </a:p>
          <a:p>
            <a:pPr algn="just"/>
            <a:r>
              <a:rPr lang="ru-RU" sz="2200" dirty="0" smtClean="0">
                <a:latin typeface="Times New Roman" pitchFamily="18" charset="0"/>
                <a:cs typeface="Times New Roman" pitchFamily="18" charset="0"/>
              </a:rPr>
              <a:t>Таблете се облажу док пролазе кроз зону прскања.</a:t>
            </a:r>
          </a:p>
          <a:p>
            <a:pPr algn="just"/>
            <a:r>
              <a:rPr lang="ru-RU" sz="2200" dirty="0" smtClean="0">
                <a:solidFill>
                  <a:srgbClr val="002060"/>
                </a:solidFill>
                <a:latin typeface="Times New Roman" pitchFamily="18" charset="0"/>
                <a:cs typeface="Times New Roman" pitchFamily="18" charset="0"/>
              </a:rPr>
              <a:t>Загрејани ваздух </a:t>
            </a:r>
            <a:r>
              <a:rPr lang="ru-RU" sz="2200" dirty="0" smtClean="0">
                <a:latin typeface="Times New Roman" pitchFamily="18" charset="0"/>
                <a:cs typeface="Times New Roman" pitchFamily="18" charset="0"/>
              </a:rPr>
              <a:t>тече преко таблета и упарава растварач, услед чега се полимерни ланци у превлаци мешају, слепљују и стварају филм на површини таблете. </a:t>
            </a:r>
            <a:endParaRPr lang="ru-RU" sz="2200" dirty="0">
              <a:latin typeface="Times New Roman" pitchFamily="18" charset="0"/>
              <a:cs typeface="Times New Roman" pitchFamily="18" charset="0"/>
            </a:endParaRPr>
          </a:p>
        </p:txBody>
      </p:sp>
      <p:sp>
        <p:nvSpPr>
          <p:cNvPr id="5" name="Title 1"/>
          <p:cNvSpPr>
            <a:spLocks noGrp="1"/>
          </p:cNvSpPr>
          <p:nvPr>
            <p:ph type="title"/>
          </p:nvPr>
        </p:nvSpPr>
        <p:spPr>
          <a:xfrm>
            <a:off x="301752" y="228600"/>
            <a:ext cx="8534400" cy="758952"/>
          </a:xfrm>
        </p:spPr>
        <p:txBody>
          <a:bodyPr/>
          <a:lstStyle/>
          <a:p>
            <a:r>
              <a:rPr lang="sr-Cyrl-RS" smtClean="0"/>
              <a:t>Облагање</a:t>
            </a:r>
            <a:endParaRPr lang="en-US"/>
          </a:p>
        </p:txBody>
      </p:sp>
    </p:spTree>
    <p:extLst>
      <p:ext uri="{BB962C8B-B14F-4D97-AF65-F5344CB8AC3E}">
        <p14:creationId xmlns="" xmlns:p14="http://schemas.microsoft.com/office/powerpoint/2010/main" val="8819032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Облагање</a:t>
            </a:r>
            <a:endParaRPr lang="en-US" dirty="0"/>
          </a:p>
        </p:txBody>
      </p:sp>
      <p:sp>
        <p:nvSpPr>
          <p:cNvPr id="3" name="Slide Number Placeholder 2"/>
          <p:cNvSpPr>
            <a:spLocks noGrp="1"/>
          </p:cNvSpPr>
          <p:nvPr>
            <p:ph type="sldNum" sz="quarter" idx="12"/>
          </p:nvPr>
        </p:nvSpPr>
        <p:spPr/>
        <p:txBody>
          <a:bodyPr/>
          <a:lstStyle/>
          <a:p>
            <a:fld id="{A237B48B-AAB8-4330-BD4B-5F14DEF01212}" type="slidenum">
              <a:rPr lang="en-US" smtClean="0"/>
              <a:pPr/>
              <a:t>13</a:t>
            </a:fld>
            <a:endParaRPr lang="en-US"/>
          </a:p>
        </p:txBody>
      </p:sp>
      <p:sp>
        <p:nvSpPr>
          <p:cNvPr id="4" name="Content Placeholder 3"/>
          <p:cNvSpPr>
            <a:spLocks noGrp="1"/>
          </p:cNvSpPr>
          <p:nvPr>
            <p:ph sz="quarter" idx="1"/>
          </p:nvPr>
        </p:nvSpPr>
        <p:spPr/>
        <p:txBody>
          <a:bodyPr>
            <a:normAutofit fontScale="92500" lnSpcReduction="20000"/>
          </a:bodyPr>
          <a:lstStyle/>
          <a:p>
            <a:pPr algn="just"/>
            <a:r>
              <a:rPr lang="ru-RU" sz="2800" dirty="0" smtClean="0">
                <a:solidFill>
                  <a:srgbClr val="002060"/>
                </a:solidFill>
                <a:latin typeface="Times New Roman" pitchFamily="18" charset="0"/>
                <a:cs typeface="Times New Roman" pitchFamily="18" charset="0"/>
              </a:rPr>
              <a:t>Поступак премазивања се прекида </a:t>
            </a:r>
            <a:r>
              <a:rPr lang="ru-RU" sz="2800" dirty="0" smtClean="0">
                <a:latin typeface="Times New Roman" pitchFamily="18" charset="0"/>
                <a:cs typeface="Times New Roman" pitchFamily="18" charset="0"/>
              </a:rPr>
              <a:t>када филм таблете постигне жељену дебљину. На крају поступка премазивања, квалитет премаза се испитује на недостатке као што су љуштење, лепљење, уситњавање, храпавост, променљивост боје... </a:t>
            </a:r>
          </a:p>
          <a:p>
            <a:pPr algn="just"/>
            <a:r>
              <a:rPr lang="ru-RU" sz="2800" dirty="0" smtClean="0">
                <a:solidFill>
                  <a:srgbClr val="002060"/>
                </a:solidFill>
                <a:latin typeface="Times New Roman" pitchFamily="18" charset="0"/>
                <a:cs typeface="Times New Roman" pitchFamily="18" charset="0"/>
              </a:rPr>
              <a:t>Функционалност превлаке </a:t>
            </a:r>
            <a:r>
              <a:rPr lang="ru-RU" sz="2800" dirty="0" smtClean="0">
                <a:latin typeface="Times New Roman" pitchFamily="18" charset="0"/>
                <a:cs typeface="Times New Roman" pitchFamily="18" charset="0"/>
              </a:rPr>
              <a:t>- варијабилност масе превлаке, тј. масе добијене током процеса наношења премаза</a:t>
            </a:r>
          </a:p>
          <a:p>
            <a:pPr algn="just"/>
            <a:r>
              <a:rPr lang="ru-RU" sz="2800" dirty="0" smtClean="0">
                <a:solidFill>
                  <a:srgbClr val="002060"/>
                </a:solidFill>
                <a:latin typeface="Times New Roman" pitchFamily="18" charset="0"/>
                <a:cs typeface="Times New Roman" pitchFamily="18" charset="0"/>
              </a:rPr>
              <a:t>Постоје две врсте варијабилности облоге</a:t>
            </a:r>
            <a:r>
              <a:rPr lang="ru-RU" sz="2800" dirty="0" smtClean="0">
                <a:latin typeface="Times New Roman" pitchFamily="18" charset="0"/>
                <a:cs typeface="Times New Roman" pitchFamily="18" charset="0"/>
              </a:rPr>
              <a:t>: променљивост масе облоге између различитих таблета, која се назива променљивост облоге међу таблетама, и променљивост масе облоге на површини једне таблете, која се назива варијабилност облоге унутар таблете.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237B48B-AAB8-4330-BD4B-5F14DEF01212}" type="slidenum">
              <a:rPr lang="en-US" smtClean="0"/>
              <a:pPr/>
              <a:t>14</a:t>
            </a:fld>
            <a:endParaRPr lang="en-US"/>
          </a:p>
        </p:txBody>
      </p:sp>
      <p:sp>
        <p:nvSpPr>
          <p:cNvPr id="4" name="Content Placeholder 3"/>
          <p:cNvSpPr>
            <a:spLocks noGrp="1"/>
          </p:cNvSpPr>
          <p:nvPr>
            <p:ph sz="quarter" idx="1"/>
          </p:nvPr>
        </p:nvSpPr>
        <p:spPr>
          <a:xfrm>
            <a:off x="251520" y="3429000"/>
            <a:ext cx="3960440" cy="432048"/>
          </a:xfrm>
        </p:spPr>
        <p:txBody>
          <a:bodyPr>
            <a:normAutofit fontScale="47500" lnSpcReduction="20000"/>
          </a:bodyPr>
          <a:lstStyle/>
          <a:p>
            <a:r>
              <a:rPr lang="en-US" dirty="0" smtClean="0">
                <a:hlinkClick r:id="rId2"/>
              </a:rPr>
              <a:t>https://www.youtube.com/watch?v=qc4w8gt3S2M</a:t>
            </a:r>
            <a:r>
              <a:rPr lang="sr-Latn-RS" dirty="0" smtClean="0"/>
              <a:t> </a:t>
            </a:r>
            <a:endParaRPr lang="en-US" dirty="0"/>
          </a:p>
        </p:txBody>
      </p:sp>
      <p:pic>
        <p:nvPicPr>
          <p:cNvPr id="2052" name="Picture 4" descr="https://www.saintyco.com/wp-content/uploads/2017/09/VGB-E-Film-Coating-Machine-1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3" y="4000500"/>
            <a:ext cx="5734050" cy="2857500"/>
          </a:xfrm>
          <a:prstGeom prst="rect">
            <a:avLst/>
          </a:prstGeom>
          <a:noFill/>
          <a:extLst>
            <a:ext uri="{909E8E84-426E-40DD-AFC4-6F175D3DCCD1}">
              <a14:hiddenFill xmlns="" xmlns:a14="http://schemas.microsoft.com/office/drawing/2010/main">
                <a:solidFill>
                  <a:srgbClr val="FFFFFF"/>
                </a:solidFill>
              </a14:hiddenFill>
            </a:ext>
          </a:extLst>
        </p:spPr>
      </p:pic>
      <p:pic>
        <p:nvPicPr>
          <p:cNvPr id="2054" name="Picture 6" descr="https://www.saintyco.com/wp-content/uploads/2017/09/VGB-E-Film-Coating-Machine-1.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7274" y="77780"/>
            <a:ext cx="3828985" cy="3063188"/>
          </a:xfrm>
          <a:prstGeom prst="rect">
            <a:avLst/>
          </a:prstGeom>
          <a:noFill/>
          <a:extLst>
            <a:ext uri="{909E8E84-426E-40DD-AFC4-6F175D3DCCD1}">
              <a14:hiddenFill xmlns="" xmlns:a14="http://schemas.microsoft.com/office/drawing/2010/main">
                <a:solidFill>
                  <a:srgbClr val="FFFFFF"/>
                </a:solidFill>
              </a14:hiddenFill>
            </a:ext>
          </a:extLst>
        </p:spPr>
      </p:pic>
      <p:pic>
        <p:nvPicPr>
          <p:cNvPr id="2056" name="Picture 8" descr="types of spray nozzle positions in fluid bed system"/>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283968" y="332656"/>
            <a:ext cx="4638475" cy="3462229"/>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6"/>
          <p:cNvSpPr/>
          <p:nvPr/>
        </p:nvSpPr>
        <p:spPr>
          <a:xfrm>
            <a:off x="6084168" y="4581128"/>
            <a:ext cx="2843808" cy="923330"/>
          </a:xfrm>
          <a:prstGeom prst="rect">
            <a:avLst/>
          </a:prstGeom>
        </p:spPr>
        <p:txBody>
          <a:bodyPr wrap="square">
            <a:spAutoFit/>
          </a:bodyPr>
          <a:lstStyle/>
          <a:p>
            <a:r>
              <a:rPr lang="en-US" dirty="0" smtClean="0">
                <a:hlinkClick r:id="rId6"/>
              </a:rPr>
              <a:t>https://www.youtube.com/watch?v=8G9WoMKxBsk</a:t>
            </a:r>
            <a:r>
              <a:rPr lang="sr-Latn-RS" dirty="0" smtClean="0"/>
              <a:t> </a:t>
            </a:r>
            <a:endParaRPr lang="en-US" dirty="0"/>
          </a:p>
        </p:txBody>
      </p:sp>
    </p:spTree>
    <p:extLst>
      <p:ext uri="{BB962C8B-B14F-4D97-AF65-F5344CB8AC3E}">
        <p14:creationId xmlns="" xmlns:p14="http://schemas.microsoft.com/office/powerpoint/2010/main" val="8274862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solidFill>
                  <a:srgbClr val="002060"/>
                </a:solidFill>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 Облагање филмом - филмовање </a:t>
            </a:r>
            <a:r>
              <a:rPr lang="sr-Latn-RS" dirty="0" smtClean="0">
                <a:solidFill>
                  <a:srgbClr val="002060"/>
                </a:solidFill>
                <a:latin typeface="Times New Roman" pitchFamily="18" charset="0"/>
                <a:cs typeface="Times New Roman" pitchFamily="18" charset="0"/>
              </a:rPr>
              <a:t>	</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15</a:t>
            </a:fld>
            <a:endParaRPr lang="en-US"/>
          </a:p>
        </p:txBody>
      </p:sp>
      <p:graphicFrame>
        <p:nvGraphicFramePr>
          <p:cNvPr id="5" name="Content Placeholder 4"/>
          <p:cNvGraphicFramePr>
            <a:graphicFrameLocks noGrp="1"/>
          </p:cNvGraphicFramePr>
          <p:nvPr>
            <p:ph sz="quarter" idx="1"/>
            <p:extLst>
              <p:ext uri="{D42A27DB-BD31-4B8C-83A1-F6EECF244321}">
                <p14:modId xmlns="" xmlns:p14="http://schemas.microsoft.com/office/powerpoint/2010/main" val="953347428"/>
              </p:ext>
            </p:extLst>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40090670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Контрола процеса филмовања</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16</a:t>
            </a:fld>
            <a:endParaRPr lang="en-US"/>
          </a:p>
        </p:txBody>
      </p:sp>
      <p:sp>
        <p:nvSpPr>
          <p:cNvPr id="4" name="Content Placeholder 3"/>
          <p:cNvSpPr>
            <a:spLocks noGrp="1"/>
          </p:cNvSpPr>
          <p:nvPr>
            <p:ph sz="quarter" idx="1"/>
          </p:nvPr>
        </p:nvSpPr>
        <p:spPr>
          <a:xfrm>
            <a:off x="107504" y="1527048"/>
            <a:ext cx="8928992" cy="5330952"/>
          </a:xfrm>
        </p:spPr>
        <p:txBody>
          <a:bodyPr>
            <a:normAutofit lnSpcReduction="10000"/>
          </a:bodyPr>
          <a:lstStyle/>
          <a:p>
            <a:r>
              <a:rPr lang="sr-Cyrl-RS" dirty="0">
                <a:solidFill>
                  <a:srgbClr val="002060"/>
                </a:solidFill>
                <a:latin typeface="Times New Roman" pitchFamily="18" charset="0"/>
                <a:cs typeface="Times New Roman" pitchFamily="18" charset="0"/>
              </a:rPr>
              <a:t>Проток дисперзије за филмовање</a:t>
            </a:r>
          </a:p>
          <a:p>
            <a:pPr>
              <a:buFont typeface="Wingdings" panose="05000000000000000000" pitchFamily="2" charset="2"/>
              <a:buChar char="ü"/>
            </a:pPr>
            <a:r>
              <a:rPr lang="ru-RU" dirty="0">
                <a:latin typeface="Times New Roman" pitchFamily="18" charset="0"/>
                <a:cs typeface="Times New Roman" pitchFamily="18" charset="0"/>
              </a:rPr>
              <a:t>Вискозитет дисперзије</a:t>
            </a:r>
          </a:p>
          <a:p>
            <a:pPr>
              <a:buFont typeface="Wingdings" panose="05000000000000000000" pitchFamily="2" charset="2"/>
              <a:buChar char="ü"/>
            </a:pPr>
            <a:r>
              <a:rPr lang="ru-RU" dirty="0">
                <a:latin typeface="Times New Roman" pitchFamily="18" charset="0"/>
                <a:cs typeface="Times New Roman" pitchFamily="18" charset="0"/>
              </a:rPr>
              <a:t>Ширина распршивања</a:t>
            </a:r>
          </a:p>
          <a:p>
            <a:pPr>
              <a:buFont typeface="Wingdings" panose="05000000000000000000" pitchFamily="2" charset="2"/>
              <a:buChar char="ü"/>
            </a:pPr>
            <a:r>
              <a:rPr lang="ru-RU" dirty="0">
                <a:latin typeface="Times New Roman" pitchFamily="18" charset="0"/>
                <a:cs typeface="Times New Roman" pitchFamily="18" charset="0"/>
              </a:rPr>
              <a:t>Кретање таблета</a:t>
            </a:r>
          </a:p>
          <a:p>
            <a:r>
              <a:rPr lang="ru-RU" dirty="0">
                <a:solidFill>
                  <a:srgbClr val="002060"/>
                </a:solidFill>
                <a:latin typeface="Times New Roman" pitchFamily="18" charset="0"/>
                <a:cs typeface="Times New Roman" pitchFamily="18" charset="0"/>
              </a:rPr>
              <a:t>Притисак распршивања</a:t>
            </a:r>
          </a:p>
          <a:p>
            <a:r>
              <a:rPr lang="ru-RU" dirty="0">
                <a:solidFill>
                  <a:srgbClr val="002060"/>
                </a:solidFill>
                <a:latin typeface="Times New Roman" pitchFamily="18" charset="0"/>
                <a:cs typeface="Times New Roman" pitchFamily="18" charset="0"/>
              </a:rPr>
              <a:t>Положај млазнице за распршивање</a:t>
            </a:r>
          </a:p>
          <a:p>
            <a:pPr>
              <a:buFont typeface="Wingdings" panose="05000000000000000000" pitchFamily="2" charset="2"/>
              <a:buChar char="ü"/>
            </a:pPr>
            <a:r>
              <a:rPr lang="ru-RU" dirty="0">
                <a:latin typeface="Times New Roman" pitchFamily="18" charset="0"/>
                <a:cs typeface="Times New Roman" pitchFamily="18" charset="0"/>
              </a:rPr>
              <a:t>Угао малзнице у односу на таблете</a:t>
            </a:r>
          </a:p>
          <a:p>
            <a:pPr>
              <a:buFont typeface="Wingdings" panose="05000000000000000000" pitchFamily="2" charset="2"/>
              <a:buChar char="ü"/>
            </a:pPr>
            <a:r>
              <a:rPr lang="ru-RU" dirty="0">
                <a:latin typeface="Times New Roman" pitchFamily="18" charset="0"/>
                <a:cs typeface="Times New Roman" pitchFamily="18" charset="0"/>
              </a:rPr>
              <a:t>Размак између млазнице и таблета</a:t>
            </a:r>
            <a:r>
              <a:rPr lang="sr-Latn-RS" dirty="0" smtClean="0">
                <a:latin typeface="Times New Roman" pitchFamily="18" charset="0"/>
                <a:cs typeface="Times New Roman" pitchFamily="18" charset="0"/>
              </a:rPr>
              <a:t> (25-30cm)</a:t>
            </a:r>
          </a:p>
          <a:p>
            <a:r>
              <a:rPr lang="ru-RU" dirty="0">
                <a:solidFill>
                  <a:srgbClr val="002060"/>
                </a:solidFill>
                <a:latin typeface="Times New Roman" pitchFamily="18" charset="0"/>
                <a:cs typeface="Times New Roman" pitchFamily="18" charset="0"/>
              </a:rPr>
              <a:t>Температура улазног ваздуха</a:t>
            </a:r>
          </a:p>
          <a:p>
            <a:r>
              <a:rPr lang="ru-RU" dirty="0">
                <a:solidFill>
                  <a:srgbClr val="002060"/>
                </a:solidFill>
                <a:latin typeface="Times New Roman" pitchFamily="18" charset="0"/>
                <a:cs typeface="Times New Roman" pitchFamily="18" charset="0"/>
              </a:rPr>
              <a:t>Проток улазног ваздуха</a:t>
            </a:r>
          </a:p>
          <a:p>
            <a:r>
              <a:rPr lang="ru-RU" dirty="0">
                <a:solidFill>
                  <a:srgbClr val="002060"/>
                </a:solidFill>
                <a:latin typeface="Times New Roman" pitchFamily="18" charset="0"/>
                <a:cs typeface="Times New Roman" pitchFamily="18" charset="0"/>
              </a:rPr>
              <a:t>Брзина обртања бубња за облагање</a:t>
            </a:r>
          </a:p>
        </p:txBody>
      </p:sp>
    </p:spTree>
    <p:extLst>
      <p:ext uri="{BB962C8B-B14F-4D97-AF65-F5344CB8AC3E}">
        <p14:creationId xmlns="" xmlns:p14="http://schemas.microsoft.com/office/powerpoint/2010/main" val="29242439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Примери</a:t>
            </a:r>
            <a:r>
              <a:rPr lang="sr-Latn-RS" dirty="0" smtClean="0">
                <a:solidFill>
                  <a:srgbClr val="002060"/>
                </a:solidFill>
                <a:latin typeface="Times New Roman" pitchFamily="18" charset="0"/>
                <a:cs typeface="Times New Roman" pitchFamily="18" charset="0"/>
              </a:rPr>
              <a:t> </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17</a:t>
            </a:fld>
            <a:endParaRPr lang="en-US"/>
          </a:p>
        </p:txBody>
      </p:sp>
      <p:sp>
        <p:nvSpPr>
          <p:cNvPr id="4" name="Content Placeholder 3"/>
          <p:cNvSpPr>
            <a:spLocks noGrp="1"/>
          </p:cNvSpPr>
          <p:nvPr>
            <p:ph sz="quarter" idx="1"/>
          </p:nvPr>
        </p:nvSpPr>
        <p:spPr/>
        <p:txBody>
          <a:bodyPr>
            <a:normAutofit lnSpcReduction="10000"/>
          </a:bodyPr>
          <a:lstStyle/>
          <a:p>
            <a:pPr algn="just"/>
            <a:r>
              <a:rPr lang="sr-Cyrl-RS" dirty="0">
                <a:solidFill>
                  <a:srgbClr val="002060"/>
                </a:solidFill>
                <a:latin typeface="Times New Roman" pitchFamily="18" charset="0"/>
                <a:cs typeface="Times New Roman" pitchFamily="18" charset="0"/>
              </a:rPr>
              <a:t>Неуролептици: </a:t>
            </a:r>
            <a:r>
              <a:rPr lang="sr-Cyrl-RS" dirty="0">
                <a:latin typeface="Times New Roman" pitchFamily="18" charset="0"/>
                <a:cs typeface="Times New Roman" pitchFamily="18" charset="0"/>
              </a:rPr>
              <a:t>флуфеназин (Метотен обложене таблете; Модитен обложене таблете)</a:t>
            </a:r>
          </a:p>
          <a:p>
            <a:pPr algn="just"/>
            <a:r>
              <a:rPr lang="sr-Cyrl-RS" dirty="0">
                <a:solidFill>
                  <a:srgbClr val="002060"/>
                </a:solidFill>
                <a:latin typeface="Times New Roman" pitchFamily="18" charset="0"/>
                <a:cs typeface="Times New Roman" pitchFamily="18" charset="0"/>
              </a:rPr>
              <a:t>Антидепресиви: </a:t>
            </a:r>
            <a:r>
              <a:rPr lang="sr-Cyrl-RS" dirty="0">
                <a:latin typeface="Times New Roman" pitchFamily="18" charset="0"/>
                <a:cs typeface="Times New Roman" pitchFamily="18" charset="0"/>
              </a:rPr>
              <a:t>кломипрамин-хлорид (Анафранил); мапротилин-хлорид (Мапротилин)</a:t>
            </a:r>
          </a:p>
          <a:p>
            <a:pPr algn="just"/>
            <a:r>
              <a:rPr lang="sr-Cyrl-RS" dirty="0">
                <a:solidFill>
                  <a:srgbClr val="002060"/>
                </a:solidFill>
                <a:latin typeface="Times New Roman" pitchFamily="18" charset="0"/>
                <a:cs typeface="Times New Roman" pitchFamily="18" charset="0"/>
              </a:rPr>
              <a:t>Антибиотици: </a:t>
            </a:r>
            <a:r>
              <a:rPr lang="sr-Cyrl-RS" dirty="0">
                <a:latin typeface="Times New Roman" pitchFamily="18" charset="0"/>
                <a:cs typeface="Times New Roman" pitchFamily="18" charset="0"/>
              </a:rPr>
              <a:t>рокситромицин (Ро</a:t>
            </a:r>
            <a:r>
              <a:rPr lang="sr-Latn-RS" dirty="0">
                <a:latin typeface="Times New Roman" pitchFamily="18" charset="0"/>
                <a:cs typeface="Times New Roman" pitchFamily="18" charset="0"/>
              </a:rPr>
              <a:t>x</a:t>
            </a:r>
            <a:r>
              <a:rPr lang="sr-Cyrl-RS" dirty="0">
                <a:latin typeface="Times New Roman" pitchFamily="18" charset="0"/>
                <a:cs typeface="Times New Roman" pitchFamily="18" charset="0"/>
              </a:rPr>
              <a:t>имисан); ципрофлоксацин (Ципроцинал)</a:t>
            </a:r>
          </a:p>
          <a:p>
            <a:pPr marL="0" indent="0" algn="ctr">
              <a:buNone/>
            </a:pPr>
            <a:r>
              <a:rPr lang="sr-Cyrl-RS" dirty="0">
                <a:solidFill>
                  <a:srgbClr val="002060"/>
                </a:solidFill>
                <a:latin typeface="Times New Roman" pitchFamily="18" charset="0"/>
                <a:cs typeface="Times New Roman" pitchFamily="18" charset="0"/>
              </a:rPr>
              <a:t>Проблеми при филмовању</a:t>
            </a:r>
          </a:p>
          <a:p>
            <a:pPr algn="just"/>
            <a:r>
              <a:rPr lang="ru-RU" dirty="0">
                <a:latin typeface="Times New Roman" pitchFamily="18" charset="0"/>
                <a:cs typeface="Times New Roman" pitchFamily="18" charset="0"/>
              </a:rPr>
              <a:t>Након завршеног процеса филмовања – неодговарајући услови при сушењу</a:t>
            </a:r>
          </a:p>
          <a:p>
            <a:pPr algn="just"/>
            <a:r>
              <a:rPr lang="ru-RU" dirty="0">
                <a:latin typeface="Times New Roman" pitchFamily="18" charset="0"/>
                <a:cs typeface="Times New Roman" pitchFamily="18" charset="0"/>
              </a:rPr>
              <a:t>Формулација дисперзије за облагање</a:t>
            </a:r>
          </a:p>
        </p:txBody>
      </p:sp>
    </p:spTree>
    <p:extLst>
      <p:ext uri="{BB962C8B-B14F-4D97-AF65-F5344CB8AC3E}">
        <p14:creationId xmlns="" xmlns:p14="http://schemas.microsoft.com/office/powerpoint/2010/main" val="1678705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sr-Cyrl-RS" sz="2200" dirty="0" smtClean="0">
                <a:solidFill>
                  <a:schemeClr val="tx1"/>
                </a:solidFill>
                <a:latin typeface="Times New Roman" pitchFamily="18" charset="0"/>
                <a:cs typeface="Times New Roman" pitchFamily="18" charset="0"/>
              </a:rPr>
              <a:t>Обложене таблете пример</a:t>
            </a:r>
            <a:r>
              <a:rPr lang="en-US" sz="2200" dirty="0" smtClean="0">
                <a:solidFill>
                  <a:schemeClr val="tx1"/>
                </a:solidFill>
                <a:latin typeface="Times New Roman" pitchFamily="18" charset="0"/>
                <a:cs typeface="Times New Roman" pitchFamily="18" charset="0"/>
              </a:rPr>
              <a:t/>
            </a:r>
            <a:br>
              <a:rPr lang="en-US" sz="2200" dirty="0" smtClean="0">
                <a:solidFill>
                  <a:schemeClr val="tx1"/>
                </a:solidFill>
                <a:latin typeface="Times New Roman" pitchFamily="18" charset="0"/>
                <a:cs typeface="Times New Roman" pitchFamily="18" charset="0"/>
              </a:rPr>
            </a:br>
            <a:r>
              <a:rPr lang="en-US" sz="2200" dirty="0" err="1" smtClean="0">
                <a:solidFill>
                  <a:schemeClr val="tx1"/>
                </a:solidFill>
                <a:latin typeface="Times New Roman" pitchFamily="18" charset="0"/>
                <a:cs typeface="Times New Roman" pitchFamily="18" charset="0"/>
              </a:rPr>
              <a:t>Milgamma</a:t>
            </a:r>
            <a:r>
              <a:rPr lang="en-US" sz="2200" dirty="0" smtClean="0">
                <a:solidFill>
                  <a:schemeClr val="tx1"/>
                </a:solidFill>
                <a:latin typeface="Times New Roman" pitchFamily="18" charset="0"/>
                <a:cs typeface="Times New Roman" pitchFamily="18" charset="0"/>
              </a:rPr>
              <a:t>® 100 100mg+100mg </a:t>
            </a:r>
            <a:r>
              <a:rPr lang="sr-Cyrl-RS" sz="2200" dirty="0" smtClean="0">
                <a:solidFill>
                  <a:schemeClr val="tx1"/>
                </a:solidFill>
                <a:latin typeface="Times New Roman" pitchFamily="18" charset="0"/>
                <a:cs typeface="Times New Roman" pitchFamily="18" charset="0"/>
              </a:rPr>
              <a:t>обложена таблета</a:t>
            </a:r>
            <a:endParaRPr lang="en-US" sz="2200" dirty="0"/>
          </a:p>
        </p:txBody>
      </p:sp>
      <p:sp>
        <p:nvSpPr>
          <p:cNvPr id="3" name="Slide Number Placeholder 2"/>
          <p:cNvSpPr>
            <a:spLocks noGrp="1"/>
          </p:cNvSpPr>
          <p:nvPr>
            <p:ph type="sldNum" sz="quarter" idx="12"/>
          </p:nvPr>
        </p:nvSpPr>
        <p:spPr/>
        <p:txBody>
          <a:bodyPr/>
          <a:lstStyle/>
          <a:p>
            <a:fld id="{A237B48B-AAB8-4330-BD4B-5F14DEF01212}" type="slidenum">
              <a:rPr lang="en-US" smtClean="0"/>
              <a:pPr/>
              <a:t>18</a:t>
            </a:fld>
            <a:endParaRPr lang="en-US"/>
          </a:p>
        </p:txBody>
      </p:sp>
      <p:sp>
        <p:nvSpPr>
          <p:cNvPr id="6" name="Content Placeholder 5"/>
          <p:cNvSpPr>
            <a:spLocks noGrp="1"/>
          </p:cNvSpPr>
          <p:nvPr>
            <p:ph sz="half" idx="1"/>
          </p:nvPr>
        </p:nvSpPr>
        <p:spPr/>
        <p:txBody>
          <a:bodyPr>
            <a:normAutofit fontScale="70000" lnSpcReduction="20000"/>
          </a:bodyPr>
          <a:lstStyle/>
          <a:p>
            <a:r>
              <a:rPr lang="en-US" sz="2800" dirty="0" smtClean="0">
                <a:solidFill>
                  <a:srgbClr val="002060"/>
                </a:solidFill>
                <a:latin typeface="Times New Roman" pitchFamily="18" charset="0"/>
                <a:cs typeface="Times New Roman" pitchFamily="18" charset="0"/>
              </a:rPr>
              <a:t> </a:t>
            </a:r>
            <a:r>
              <a:rPr lang="sr-Cyrl-RS" sz="2800" b="1" dirty="0" smtClean="0">
                <a:solidFill>
                  <a:srgbClr val="002060"/>
                </a:solidFill>
                <a:latin typeface="Times New Roman" pitchFamily="18" charset="0"/>
                <a:cs typeface="Times New Roman" pitchFamily="18" charset="0"/>
              </a:rPr>
              <a:t>Активне супстанце:</a:t>
            </a:r>
            <a:r>
              <a:rPr lang="en-U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бенфотиамин и пиридоксин</a:t>
            </a:r>
            <a:r>
              <a:rPr lang="en-US" sz="2800" dirty="0" smtClean="0">
                <a:latin typeface="Times New Roman" pitchFamily="18" charset="0"/>
                <a:cs typeface="Times New Roman" pitchFamily="18" charset="0"/>
              </a:rPr>
              <a:t> </a:t>
            </a:r>
          </a:p>
          <a:p>
            <a:r>
              <a:rPr lang="sr-Cyrl-RS" sz="2800" b="1" dirty="0" smtClean="0">
                <a:solidFill>
                  <a:srgbClr val="002060"/>
                </a:solidFill>
                <a:latin typeface="Times New Roman" pitchFamily="18" charset="0"/>
                <a:cs typeface="Times New Roman" pitchFamily="18" charset="0"/>
              </a:rPr>
              <a:t>Остали састојци</a:t>
            </a:r>
            <a:r>
              <a:rPr lang="en-US" sz="2800" dirty="0" smtClean="0">
                <a:solidFill>
                  <a:srgbClr val="002060"/>
                </a:solidFill>
                <a:latin typeface="Times New Roman" pitchFamily="18" charset="0"/>
                <a:cs typeface="Times New Roman" pitchFamily="18" charset="0"/>
              </a:rPr>
              <a:t>:</a:t>
            </a:r>
          </a:p>
          <a:p>
            <a:pPr marL="0" indent="0">
              <a:buNone/>
            </a:pPr>
            <a:r>
              <a:rPr lang="sr-Cyrl-RS" sz="2800" b="1" dirty="0" smtClean="0">
                <a:solidFill>
                  <a:srgbClr val="002060"/>
                </a:solidFill>
                <a:latin typeface="Times New Roman" pitchFamily="18" charset="0"/>
                <a:cs typeface="Times New Roman" pitchFamily="18" charset="0"/>
              </a:rPr>
              <a:t>Језгро</a:t>
            </a:r>
            <a:r>
              <a:rPr lang="en-US" sz="2800" dirty="0" smtClean="0">
                <a:latin typeface="Times New Roman" pitchFamily="18" charset="0"/>
                <a:cs typeface="Times New Roman" pitchFamily="18" charset="0"/>
              </a:rPr>
              <a:t>:</a:t>
            </a:r>
          </a:p>
          <a:p>
            <a:pPr>
              <a:buFont typeface="Wingdings" pitchFamily="2" charset="2"/>
              <a:buChar char="ü"/>
            </a:pPr>
            <a:r>
              <a:rPr lang="ru-RU" sz="2800" dirty="0" smtClean="0">
                <a:latin typeface="Times New Roman" pitchFamily="18" charset="0"/>
                <a:cs typeface="Times New Roman" pitchFamily="18" charset="0"/>
              </a:rPr>
              <a:t>К</a:t>
            </a:r>
            <a:r>
              <a:rPr lang="sr-Cyrl-RS" sz="2800" dirty="0" smtClean="0">
                <a:latin typeface="Times New Roman" pitchFamily="18" charset="0"/>
                <a:cs typeface="Times New Roman" pitchFamily="18" charset="0"/>
              </a:rPr>
              <a:t>олоидни, безводни силицијум-диоксид</a:t>
            </a:r>
            <a:endParaRPr lang="en-US" sz="2800" dirty="0" smtClean="0">
              <a:latin typeface="Times New Roman" pitchFamily="18" charset="0"/>
              <a:cs typeface="Times New Roman" pitchFamily="18" charset="0"/>
            </a:endParaRPr>
          </a:p>
          <a:p>
            <a:pPr>
              <a:buFont typeface="Wingdings" pitchFamily="2" charset="2"/>
              <a:buChar char="ü"/>
            </a:pPr>
            <a:r>
              <a:rPr lang="sr-Cyrl-RS" sz="2800" dirty="0" smtClean="0">
                <a:latin typeface="Times New Roman" pitchFamily="18" charset="0"/>
                <a:cs typeface="Times New Roman" pitchFamily="18" charset="0"/>
              </a:rPr>
              <a:t>Микрокристална целулоза</a:t>
            </a:r>
            <a:endParaRPr lang="en-US" sz="2800" dirty="0" smtClean="0">
              <a:latin typeface="Times New Roman" pitchFamily="18" charset="0"/>
              <a:cs typeface="Times New Roman" pitchFamily="18" charset="0"/>
            </a:endParaRPr>
          </a:p>
          <a:p>
            <a:pPr>
              <a:buFont typeface="Wingdings" pitchFamily="2" charset="2"/>
              <a:buChar char="ü"/>
            </a:pPr>
            <a:r>
              <a:rPr lang="ru-RU" sz="2800" dirty="0" smtClean="0">
                <a:latin typeface="Times New Roman" pitchFamily="18" charset="0"/>
                <a:cs typeface="Times New Roman" pitchFamily="18" charset="0"/>
              </a:rPr>
              <a:t>К</a:t>
            </a:r>
            <a:r>
              <a:rPr lang="sr-Cyrl-RS" sz="2800" dirty="0" smtClean="0">
                <a:latin typeface="Times New Roman" pitchFamily="18" charset="0"/>
                <a:cs typeface="Times New Roman" pitchFamily="18" charset="0"/>
              </a:rPr>
              <a:t>роскарамелоза натријум</a:t>
            </a:r>
            <a:endParaRPr lang="en-US" sz="2800" dirty="0" smtClean="0">
              <a:latin typeface="Times New Roman" pitchFamily="18" charset="0"/>
              <a:cs typeface="Times New Roman" pitchFamily="18" charset="0"/>
            </a:endParaRPr>
          </a:p>
          <a:p>
            <a:pPr>
              <a:buFont typeface="Wingdings" pitchFamily="2" charset="2"/>
              <a:buChar char="ü"/>
            </a:pPr>
            <a:r>
              <a:rPr lang="ru-RU" sz="2800" dirty="0" smtClean="0">
                <a:latin typeface="Times New Roman" pitchFamily="18" charset="0"/>
                <a:cs typeface="Times New Roman" pitchFamily="18" charset="0"/>
              </a:rPr>
              <a:t>П</a:t>
            </a:r>
            <a:r>
              <a:rPr lang="sr-Cyrl-RS" sz="2800" dirty="0" smtClean="0">
                <a:latin typeface="Times New Roman" pitchFamily="18" charset="0"/>
                <a:cs typeface="Times New Roman" pitchFamily="18" charset="0"/>
              </a:rPr>
              <a:t>овидон </a:t>
            </a:r>
            <a:r>
              <a:rPr lang="en-US" sz="2800" dirty="0" smtClean="0">
                <a:latin typeface="Times New Roman" pitchFamily="18" charset="0"/>
                <a:cs typeface="Times New Roman" pitchFamily="18" charset="0"/>
              </a:rPr>
              <a:t>K 30</a:t>
            </a:r>
          </a:p>
          <a:p>
            <a:pPr>
              <a:buFont typeface="Wingdings" pitchFamily="2" charset="2"/>
              <a:buChar char="ü"/>
            </a:pPr>
            <a:r>
              <a:rPr lang="sr-Cyrl-RS" sz="2800" dirty="0" smtClean="0">
                <a:latin typeface="Times New Roman" pitchFamily="18" charset="0"/>
                <a:cs typeface="Times New Roman" pitchFamily="18" charset="0"/>
              </a:rPr>
              <a:t>талк</a:t>
            </a:r>
            <a:endParaRPr lang="en-US" sz="2800" dirty="0" smtClean="0">
              <a:latin typeface="Times New Roman" pitchFamily="18" charset="0"/>
              <a:cs typeface="Times New Roman" pitchFamily="18" charset="0"/>
            </a:endParaRPr>
          </a:p>
          <a:p>
            <a:pPr>
              <a:buFont typeface="Wingdings" pitchFamily="2" charset="2"/>
              <a:buChar char="ü"/>
            </a:pPr>
            <a:r>
              <a:rPr lang="ru-RU" sz="2800" dirty="0" smtClean="0">
                <a:latin typeface="Times New Roman" pitchFamily="18" charset="0"/>
                <a:cs typeface="Times New Roman" pitchFamily="18" charset="0"/>
              </a:rPr>
              <a:t>П</a:t>
            </a:r>
            <a:r>
              <a:rPr lang="sr-Cyrl-RS" sz="2800" dirty="0" smtClean="0">
                <a:latin typeface="Times New Roman" pitchFamily="18" charset="0"/>
                <a:cs typeface="Times New Roman" pitchFamily="18" charset="0"/>
              </a:rPr>
              <a:t>арцијални глицериди дугог ланца</a:t>
            </a:r>
          </a:p>
          <a:p>
            <a:endParaRPr lang="en-US" dirty="0"/>
          </a:p>
        </p:txBody>
      </p:sp>
      <p:sp>
        <p:nvSpPr>
          <p:cNvPr id="7" name="Content Placeholder 6"/>
          <p:cNvSpPr>
            <a:spLocks noGrp="1"/>
          </p:cNvSpPr>
          <p:nvPr>
            <p:ph sz="half" idx="2"/>
          </p:nvPr>
        </p:nvSpPr>
        <p:spPr/>
        <p:txBody>
          <a:bodyPr>
            <a:normAutofit fontScale="70000" lnSpcReduction="20000"/>
          </a:bodyPr>
          <a:lstStyle/>
          <a:p>
            <a:pPr>
              <a:buNone/>
            </a:pPr>
            <a:r>
              <a:rPr lang="sr-Cyrl-RS" sz="2800" b="1" dirty="0" smtClean="0">
                <a:solidFill>
                  <a:srgbClr val="002060"/>
                </a:solidFill>
                <a:latin typeface="Times New Roman" pitchFamily="18" charset="0"/>
                <a:cs typeface="Times New Roman" pitchFamily="18" charset="0"/>
              </a:rPr>
              <a:t>Облога/филм:</a:t>
            </a:r>
            <a:endParaRPr lang="en-US" sz="2800" b="1" dirty="0" smtClean="0">
              <a:solidFill>
                <a:srgbClr val="002060"/>
              </a:solidFill>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Шелак</a:t>
            </a:r>
            <a:endParaRPr lang="en-US"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С</a:t>
            </a:r>
            <a:r>
              <a:rPr lang="sr-Cyrl-RS" sz="2800" dirty="0" smtClean="0">
                <a:latin typeface="Times New Roman" pitchFamily="18" charset="0"/>
                <a:cs typeface="Times New Roman" pitchFamily="18" charset="0"/>
              </a:rPr>
              <a:t>ахароза </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Калцијум карбонат</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Арапска гума</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Кукурузни скроб</a:t>
            </a:r>
            <a:endParaRPr lang="sr-Latn-RS"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Т</a:t>
            </a:r>
            <a:r>
              <a:rPr lang="sr-Cyrl-RS" sz="2800" dirty="0" smtClean="0">
                <a:latin typeface="Times New Roman" pitchFamily="18" charset="0"/>
                <a:cs typeface="Times New Roman" pitchFamily="18" charset="0"/>
              </a:rPr>
              <a:t>итан диоксид </a:t>
            </a:r>
            <a:r>
              <a:rPr lang="en-US" sz="2800" dirty="0" smtClean="0">
                <a:latin typeface="Times New Roman" pitchFamily="18" charset="0"/>
                <a:cs typeface="Times New Roman" pitchFamily="18" charset="0"/>
              </a:rPr>
              <a:t>(E171)</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Макрогол </a:t>
            </a:r>
            <a:r>
              <a:rPr lang="en-US" sz="2800" dirty="0" smtClean="0">
                <a:latin typeface="Times New Roman" pitchFamily="18" charset="0"/>
                <a:cs typeface="Times New Roman" pitchFamily="18" charset="0"/>
              </a:rPr>
              <a:t>6000</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Глицерол </a:t>
            </a:r>
            <a:r>
              <a:rPr lang="en-US" sz="2800" dirty="0" smtClean="0">
                <a:latin typeface="Times New Roman" pitchFamily="18" charset="0"/>
                <a:cs typeface="Times New Roman" pitchFamily="18" charset="0"/>
              </a:rPr>
              <a:t>85%</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Полисорбат </a:t>
            </a:r>
            <a:r>
              <a:rPr lang="en-US" sz="2800" dirty="0" smtClean="0">
                <a:latin typeface="Times New Roman" pitchFamily="18" charset="0"/>
                <a:cs typeface="Times New Roman" pitchFamily="18" charset="0"/>
              </a:rPr>
              <a:t>80</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Мотангликол восак</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Талк</a:t>
            </a:r>
            <a:endParaRPr lang="sr-Latn-RS" sz="2800" dirty="0" smtClean="0">
              <a:latin typeface="Times New Roman" pitchFamily="18" charset="0"/>
              <a:cs typeface="Times New Roman" pitchFamily="18" charset="0"/>
            </a:endParaRPr>
          </a:p>
          <a:p>
            <a:pPr>
              <a:buFont typeface="Wingdings" pitchFamily="2" charset="2"/>
              <a:buChar char="ü"/>
            </a:pPr>
            <a:r>
              <a:rPr lang="ru-RU" sz="2800" dirty="0" smtClean="0">
                <a:latin typeface="Times New Roman" pitchFamily="18" charset="0"/>
                <a:cs typeface="Times New Roman" pitchFamily="18" charset="0"/>
              </a:rPr>
              <a:t>К</a:t>
            </a:r>
            <a:r>
              <a:rPr lang="sr-Cyrl-RS" sz="2800" dirty="0" smtClean="0">
                <a:latin typeface="Times New Roman" pitchFamily="18" charset="0"/>
                <a:cs typeface="Times New Roman" pitchFamily="18" charset="0"/>
              </a:rPr>
              <a:t>олоидни, безводни силицијум-диоксид</a:t>
            </a:r>
            <a:endParaRPr lang="en-U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Повидон </a:t>
            </a:r>
            <a:r>
              <a:rPr lang="en-US" sz="2800" dirty="0" smtClean="0">
                <a:latin typeface="Times New Roman" pitchFamily="18" charset="0"/>
                <a:cs typeface="Times New Roman" pitchFamily="18" charset="0"/>
              </a:rPr>
              <a:t>K 30</a:t>
            </a:r>
            <a:r>
              <a:rPr lang="sr-Cyrl-RS" sz="2800" dirty="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sr-Cyrl-RS" dirty="0" smtClean="0"/>
              <a:t>Капсуле</a:t>
            </a:r>
            <a:endParaRPr lang="en-US" dirty="0"/>
          </a:p>
        </p:txBody>
      </p:sp>
      <p:sp>
        <p:nvSpPr>
          <p:cNvPr id="3" name="Slide Number Placeholder 2"/>
          <p:cNvSpPr>
            <a:spLocks noGrp="1"/>
          </p:cNvSpPr>
          <p:nvPr>
            <p:ph type="sldNum" sz="quarter" idx="12"/>
          </p:nvPr>
        </p:nvSpPr>
        <p:spPr/>
        <p:txBody>
          <a:bodyPr/>
          <a:lstStyle/>
          <a:p>
            <a:fld id="{A237B48B-AAB8-4330-BD4B-5F14DEF01212}" type="slidenum">
              <a:rPr lang="en-US" smtClean="0"/>
              <a:pPr/>
              <a:t>19</a:t>
            </a:fld>
            <a:endParaRPr lang="en-US"/>
          </a:p>
        </p:txBody>
      </p:sp>
      <p:sp>
        <p:nvSpPr>
          <p:cNvPr id="7" name="Content Placeholder 6"/>
          <p:cNvSpPr>
            <a:spLocks noGrp="1"/>
          </p:cNvSpPr>
          <p:nvPr>
            <p:ph sz="quarter" idx="1"/>
          </p:nvPr>
        </p:nvSpPr>
        <p:spPr/>
        <p:txBody>
          <a:bodyPr>
            <a:normAutofit lnSpcReduction="10000"/>
          </a:bodyPr>
          <a:lstStyle/>
          <a:p>
            <a:r>
              <a:rPr lang="en-US" altLang="sr-Latn-RS" sz="2800" dirty="0" smtClean="0">
                <a:solidFill>
                  <a:srgbClr val="0070C0"/>
                </a:solidFill>
                <a:latin typeface="Times New Roman" pitchFamily="18" charset="0"/>
                <a:cs typeface="Times New Roman" pitchFamily="18" charset="0"/>
              </a:rPr>
              <a:t>c</a:t>
            </a:r>
            <a:r>
              <a:rPr lang="sr-Cyrl-RS" altLang="sr-Latn-RS" sz="2800" dirty="0" smtClean="0">
                <a:solidFill>
                  <a:srgbClr val="0070C0"/>
                </a:solidFill>
                <a:latin typeface="Times New Roman" pitchFamily="18" charset="0"/>
                <a:cs typeface="Times New Roman" pitchFamily="18" charset="0"/>
              </a:rPr>
              <a:t>у чврсти препарати за оралну употребу </a:t>
            </a:r>
          </a:p>
          <a:p>
            <a:r>
              <a:rPr lang="sr-Cyrl-RS" altLang="sr-Latn-RS" sz="2800" dirty="0" smtClean="0">
                <a:latin typeface="Times New Roman" pitchFamily="18" charset="0"/>
                <a:cs typeface="Times New Roman" pitchFamily="18" charset="0"/>
              </a:rPr>
              <a:t>Састоје се из тврде или меке чаурице, различитог облика и величине, у којој се налази једна доза лековите супстанце</a:t>
            </a:r>
          </a:p>
          <a:p>
            <a:r>
              <a:rPr lang="sr-Cyrl-RS" altLang="sr-Latn-RS" sz="2800" b="1" dirty="0" smtClean="0">
                <a:solidFill>
                  <a:srgbClr val="002060"/>
                </a:solidFill>
                <a:latin typeface="Times New Roman" pitchFamily="18" charset="0"/>
                <a:cs typeface="Times New Roman" pitchFamily="18" charset="0"/>
              </a:rPr>
              <a:t>Према </a:t>
            </a:r>
            <a:r>
              <a:rPr lang="en-US" altLang="sr-Latn-RS" sz="2800" b="1" dirty="0" err="1" smtClean="0">
                <a:solidFill>
                  <a:srgbClr val="002060"/>
                </a:solidFill>
                <a:latin typeface="Times New Roman" pitchFamily="18" charset="0"/>
                <a:cs typeface="Times New Roman" pitchFamily="18" charset="0"/>
              </a:rPr>
              <a:t>Ph.Jug.V</a:t>
            </a:r>
            <a:r>
              <a:rPr lang="sr-Cyrl-RS" altLang="sr-Latn-RS" sz="2800" b="1" dirty="0" smtClean="0">
                <a:solidFill>
                  <a:srgbClr val="002060"/>
                </a:solidFill>
                <a:latin typeface="Times New Roman" pitchFamily="18" charset="0"/>
                <a:cs typeface="Times New Roman" pitchFamily="18" charset="0"/>
              </a:rPr>
              <a:t> се деле на:</a:t>
            </a:r>
            <a:endParaRPr lang="en-US" altLang="sr-Latn-RS" sz="2800" b="1" dirty="0" smtClean="0">
              <a:solidFill>
                <a:srgbClr val="002060"/>
              </a:solidFill>
              <a:latin typeface="Times New Roman" pitchFamily="18" charset="0"/>
              <a:cs typeface="Times New Roman" pitchFamily="18" charset="0"/>
            </a:endParaRPr>
          </a:p>
          <a:p>
            <a:r>
              <a:rPr lang="sr-Cyrl-RS" altLang="sr-Latn-RS" sz="2800" dirty="0" smtClean="0">
                <a:latin typeface="Times New Roman" pitchFamily="18" charset="0"/>
                <a:cs typeface="Times New Roman" pitchFamily="18" charset="0"/>
              </a:rPr>
              <a:t>Тврде </a:t>
            </a:r>
            <a:r>
              <a:rPr lang="sr-Latn-RS" altLang="sr-Latn-RS" sz="2800" dirty="0" smtClean="0">
                <a:latin typeface="Times New Roman" pitchFamily="18" charset="0"/>
                <a:cs typeface="Times New Roman" pitchFamily="18" charset="0"/>
              </a:rPr>
              <a:t>(</a:t>
            </a:r>
            <a:r>
              <a:rPr lang="sr-Cyrl-RS" altLang="sr-Latn-RS" sz="2800" dirty="0" smtClean="0">
                <a:latin typeface="Times New Roman" pitchFamily="18" charset="0"/>
                <a:cs typeface="Times New Roman" pitchFamily="18" charset="0"/>
              </a:rPr>
              <a:t>дводелне капсуле</a:t>
            </a:r>
            <a:r>
              <a:rPr lang="sr-Latn-RS" altLang="sr-Latn-RS" sz="2800"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Capsulae</a:t>
            </a:r>
            <a:r>
              <a:rPr lang="en-US" sz="2800" b="1" i="1"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gelatinosae</a:t>
            </a:r>
            <a:r>
              <a:rPr lang="en-US" sz="2800" b="1" i="1"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operculatae</a:t>
            </a:r>
            <a:r>
              <a:rPr lang="sr-Latn-RS" altLang="sr-Latn-RS" sz="2800" dirty="0" smtClean="0">
                <a:latin typeface="Times New Roman" pitchFamily="18" charset="0"/>
                <a:cs typeface="Times New Roman" pitchFamily="18" charset="0"/>
              </a:rPr>
              <a:t>)</a:t>
            </a:r>
            <a:endParaRPr lang="en-US" altLang="sr-Latn-RS" sz="2800" dirty="0" smtClean="0">
              <a:latin typeface="Times New Roman" pitchFamily="18" charset="0"/>
              <a:cs typeface="Times New Roman" pitchFamily="18" charset="0"/>
            </a:endParaRPr>
          </a:p>
          <a:p>
            <a:r>
              <a:rPr lang="sr-Cyrl-RS" altLang="sr-Latn-RS" sz="2800" dirty="0" smtClean="0">
                <a:latin typeface="Times New Roman" pitchFamily="18" charset="0"/>
                <a:cs typeface="Times New Roman" pitchFamily="18" charset="0"/>
              </a:rPr>
              <a:t>Меке </a:t>
            </a:r>
            <a:r>
              <a:rPr lang="sr-Latn-RS" altLang="sr-Latn-RS" sz="2800" dirty="0" smtClean="0">
                <a:latin typeface="Times New Roman" pitchFamily="18" charset="0"/>
                <a:cs typeface="Times New Roman" pitchFamily="18" charset="0"/>
              </a:rPr>
              <a:t>(</a:t>
            </a:r>
            <a:r>
              <a:rPr lang="sr-Cyrl-RS" altLang="sr-Latn-RS" sz="2800" dirty="0" smtClean="0">
                <a:latin typeface="Times New Roman" pitchFamily="18" charset="0"/>
                <a:cs typeface="Times New Roman" pitchFamily="18" charset="0"/>
              </a:rPr>
              <a:t>једноделне капсуле</a:t>
            </a:r>
            <a:r>
              <a:rPr lang="sr-Latn-RS" altLang="sr-Latn-RS" sz="2800"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Capsulae</a:t>
            </a:r>
            <a:r>
              <a:rPr lang="en-US" sz="2800" b="1" i="1" dirty="0" smtClean="0">
                <a:latin typeface="Times New Roman" pitchFamily="18" charset="0"/>
                <a:cs typeface="Times New Roman" pitchFamily="18" charset="0"/>
              </a:rPr>
              <a:t> </a:t>
            </a:r>
            <a:r>
              <a:rPr lang="en-US" sz="2800" b="1" i="1" dirty="0" err="1" smtClean="0">
                <a:latin typeface="Times New Roman" pitchFamily="18" charset="0"/>
                <a:cs typeface="Times New Roman" pitchFamily="18" charset="0"/>
              </a:rPr>
              <a:t>gelatinosae</a:t>
            </a:r>
            <a:r>
              <a:rPr lang="en-US" sz="2800" b="1" i="1" dirty="0" smtClean="0">
                <a:latin typeface="Times New Roman" pitchFamily="18" charset="0"/>
                <a:cs typeface="Times New Roman" pitchFamily="18" charset="0"/>
              </a:rPr>
              <a:t> </a:t>
            </a:r>
            <a:r>
              <a:rPr lang="sr-Latn-RS" altLang="sr-Latn-RS" sz="2800" dirty="0" smtClean="0">
                <a:latin typeface="Times New Roman" pitchFamily="18" charset="0"/>
                <a:cs typeface="Times New Roman" pitchFamily="18" charset="0"/>
              </a:rPr>
              <a:t>)</a:t>
            </a:r>
            <a:endParaRPr lang="en-US" altLang="sr-Latn-RS" sz="2800" dirty="0" smtClean="0">
              <a:latin typeface="Times New Roman" pitchFamily="18" charset="0"/>
              <a:cs typeface="Times New Roman" pitchFamily="18" charset="0"/>
            </a:endParaRPr>
          </a:p>
          <a:p>
            <a:r>
              <a:rPr lang="sr-Cyrl-RS" altLang="sr-Latn-RS" sz="2800" dirty="0" smtClean="0">
                <a:latin typeface="Times New Roman" pitchFamily="18" charset="0"/>
                <a:cs typeface="Times New Roman" pitchFamily="18" charset="0"/>
              </a:rPr>
              <a:t>Гастрорезистентне</a:t>
            </a:r>
            <a:endParaRPr lang="en-US" altLang="sr-Latn-RS" sz="2800" dirty="0" smtClean="0">
              <a:latin typeface="Times New Roman" pitchFamily="18" charset="0"/>
              <a:cs typeface="Times New Roman" pitchFamily="18" charset="0"/>
            </a:endParaRPr>
          </a:p>
          <a:p>
            <a:r>
              <a:rPr lang="sr-Cyrl-RS" altLang="sr-Latn-RS" sz="2800" dirty="0" smtClean="0">
                <a:latin typeface="Times New Roman" pitchFamily="18" charset="0"/>
                <a:cs typeface="Times New Roman" pitchFamily="18" charset="0"/>
              </a:rPr>
              <a:t>Капсуле са модификованим ослобађањем</a:t>
            </a:r>
            <a:endParaRPr lang="en-US" altLang="sr-Latn-RS" sz="28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Методе облагања таблета</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2</a:t>
            </a:fld>
            <a:endParaRPr lang="en-US"/>
          </a:p>
        </p:txBody>
      </p:sp>
      <p:sp>
        <p:nvSpPr>
          <p:cNvPr id="4" name="Content Placeholder 3"/>
          <p:cNvSpPr>
            <a:spLocks noGrp="1"/>
          </p:cNvSpPr>
          <p:nvPr>
            <p:ph sz="quarter" idx="1"/>
          </p:nvPr>
        </p:nvSpPr>
        <p:spPr>
          <a:xfrm>
            <a:off x="107504" y="1527048"/>
            <a:ext cx="8928992" cy="4572000"/>
          </a:xfrm>
        </p:spPr>
        <p:txBody>
          <a:bodyPr/>
          <a:lstStyle/>
          <a:p>
            <a:r>
              <a:rPr lang="sr-Cyrl-RS" dirty="0">
                <a:latin typeface="Times New Roman" pitchFamily="18" charset="0"/>
                <a:cs typeface="Times New Roman" pitchFamily="18" charset="0"/>
              </a:rPr>
              <a:t>Облагање шећером (дражеје) – увећање масе 100%</a:t>
            </a:r>
          </a:p>
          <a:p>
            <a:endParaRPr lang="sr-Cyrl-RS" dirty="0">
              <a:latin typeface="Times New Roman" pitchFamily="18" charset="0"/>
              <a:cs typeface="Times New Roman" pitchFamily="18" charset="0"/>
            </a:endParaRPr>
          </a:p>
          <a:p>
            <a:r>
              <a:rPr lang="sr-Cyrl-RS" dirty="0">
                <a:latin typeface="Times New Roman" pitchFamily="18" charset="0"/>
                <a:cs typeface="Times New Roman" pitchFamily="18" charset="0"/>
              </a:rPr>
              <a:t>Облагање филмом (филм таблете) – увећање масе 2-5%</a:t>
            </a:r>
          </a:p>
          <a:p>
            <a:endParaRPr lang="sr-Cyrl-RS" dirty="0">
              <a:latin typeface="Times New Roman" pitchFamily="18" charset="0"/>
              <a:cs typeface="Times New Roman" pitchFamily="18" charset="0"/>
            </a:endParaRPr>
          </a:p>
          <a:p>
            <a:r>
              <a:rPr lang="sr-Cyrl-RS" dirty="0">
                <a:latin typeface="Times New Roman" pitchFamily="18" charset="0"/>
                <a:cs typeface="Times New Roman" pitchFamily="18" charset="0"/>
              </a:rPr>
              <a:t>Облагање компресијом</a:t>
            </a:r>
          </a:p>
          <a:p>
            <a:endParaRPr lang="sr-Cyrl-RS" dirty="0">
              <a:latin typeface="Times New Roman" pitchFamily="18" charset="0"/>
              <a:cs typeface="Times New Roman" pitchFamily="18" charset="0"/>
            </a:endParaRPr>
          </a:p>
          <a:p>
            <a:r>
              <a:rPr lang="sr-Cyrl-RS" dirty="0">
                <a:latin typeface="Times New Roman" pitchFamily="18" charset="0"/>
                <a:cs typeface="Times New Roman" pitchFamily="18" charset="0"/>
              </a:rPr>
              <a:t>Остале методе – електростатичко облагање, облагање урањањем, облагање у вакууму</a:t>
            </a:r>
          </a:p>
          <a:p>
            <a:pPr marL="0" indent="0">
              <a:buNone/>
            </a:pPr>
            <a:endParaRPr lang="sr-Cyrl-RS" dirty="0">
              <a:latin typeface="Times New Roman" pitchFamily="18" charset="0"/>
              <a:cs typeface="Times New Roman" pitchFamily="18" charset="0"/>
            </a:endParaRPr>
          </a:p>
        </p:txBody>
      </p:sp>
    </p:spTree>
    <p:extLst>
      <p:ext uri="{BB962C8B-B14F-4D97-AF65-F5344CB8AC3E}">
        <p14:creationId xmlns="" xmlns:p14="http://schemas.microsoft.com/office/powerpoint/2010/main" val="1334763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solidFill>
                  <a:schemeClr val="tx1"/>
                </a:solidFill>
                <a:latin typeface="Times New Roman" pitchFamily="18" charset="0"/>
                <a:cs typeface="Times New Roman" pitchFamily="18" charset="0"/>
              </a:rPr>
              <a:t>Предности капсулирања лековите супстанце</a:t>
            </a:r>
            <a:endParaRPr lang="en-US" dirty="0"/>
          </a:p>
        </p:txBody>
      </p:sp>
      <p:sp>
        <p:nvSpPr>
          <p:cNvPr id="3" name="Slide Number Placeholder 2"/>
          <p:cNvSpPr>
            <a:spLocks noGrp="1"/>
          </p:cNvSpPr>
          <p:nvPr>
            <p:ph type="sldNum" sz="quarter" idx="12"/>
          </p:nvPr>
        </p:nvSpPr>
        <p:spPr/>
        <p:txBody>
          <a:bodyPr/>
          <a:lstStyle/>
          <a:p>
            <a:fld id="{A237B48B-AAB8-4330-BD4B-5F14DEF01212}" type="slidenum">
              <a:rPr lang="en-US" smtClean="0"/>
              <a:pPr/>
              <a:t>20</a:t>
            </a:fld>
            <a:endParaRPr lang="en-US"/>
          </a:p>
        </p:txBody>
      </p:sp>
      <p:graphicFrame>
        <p:nvGraphicFramePr>
          <p:cNvPr id="5" name="Content Placeholder 4"/>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solidFill>
                  <a:schemeClr val="tx1"/>
                </a:solidFill>
                <a:latin typeface="Times New Roman" pitchFamily="18" charset="0"/>
                <a:cs typeface="Times New Roman" pitchFamily="18" charset="0"/>
              </a:rPr>
              <a:t>Недостаци капсулирања лековите супстанце</a:t>
            </a:r>
            <a:endParaRPr lang="en-US" dirty="0"/>
          </a:p>
        </p:txBody>
      </p:sp>
      <p:sp>
        <p:nvSpPr>
          <p:cNvPr id="3" name="Slide Number Placeholder 2"/>
          <p:cNvSpPr>
            <a:spLocks noGrp="1"/>
          </p:cNvSpPr>
          <p:nvPr>
            <p:ph type="sldNum" sz="quarter" idx="12"/>
          </p:nvPr>
        </p:nvSpPr>
        <p:spPr/>
        <p:txBody>
          <a:bodyPr/>
          <a:lstStyle/>
          <a:p>
            <a:fld id="{A237B48B-AAB8-4330-BD4B-5F14DEF01212}" type="slidenum">
              <a:rPr lang="en-US" smtClean="0"/>
              <a:pPr/>
              <a:t>21</a:t>
            </a:fld>
            <a:endParaRPr lang="en-US"/>
          </a:p>
        </p:txBody>
      </p:sp>
      <p:sp>
        <p:nvSpPr>
          <p:cNvPr id="4" name="Content Placeholder 3"/>
          <p:cNvSpPr>
            <a:spLocks noGrp="1"/>
          </p:cNvSpPr>
          <p:nvPr>
            <p:ph sz="quarter" idx="1"/>
          </p:nvPr>
        </p:nvSpPr>
        <p:spPr/>
        <p:txBody>
          <a:bodyPr>
            <a:normAutofit fontScale="92500" lnSpcReduction="10000"/>
          </a:bodyPr>
          <a:lstStyle/>
          <a:p>
            <a:r>
              <a:rPr lang="sr-Cyrl-RS" sz="2800" dirty="0" smtClean="0">
                <a:latin typeface="Times New Roman" pitchFamily="18" charset="0"/>
                <a:cs typeface="Times New Roman" pitchFamily="18" charset="0"/>
              </a:rPr>
              <a:t>Тешка формулација за лековите супстанце које се</a:t>
            </a:r>
            <a:r>
              <a:rPr lang="en-GB" sz="2800" dirty="0" smtClean="0">
                <a:latin typeface="Times New Roman" pitchFamily="18" charset="0"/>
                <a:cs typeface="Times New Roman" pitchFamily="18" charset="0"/>
              </a:rPr>
              <a:t>:</a:t>
            </a:r>
          </a:p>
          <a:p>
            <a:pPr>
              <a:buFont typeface="Wingdings" pitchFamily="2" charset="2"/>
              <a:buChar char="v"/>
            </a:pPr>
            <a:r>
              <a:rPr lang="sr-Cyrl-RS" sz="2800" dirty="0" smtClean="0">
                <a:latin typeface="Times New Roman" pitchFamily="18" charset="0"/>
                <a:cs typeface="Times New Roman" pitchFamily="18" charset="0"/>
              </a:rPr>
              <a:t>тешко квасе, </a:t>
            </a:r>
          </a:p>
          <a:p>
            <a:pPr>
              <a:buFont typeface="Wingdings" pitchFamily="2" charset="2"/>
              <a:buChar char="v"/>
            </a:pPr>
            <a:r>
              <a:rPr lang="sr-Cyrl-RS" sz="2800" dirty="0" smtClean="0">
                <a:latin typeface="Times New Roman" pitchFamily="18" charset="0"/>
                <a:cs typeface="Times New Roman" pitchFamily="18" charset="0"/>
              </a:rPr>
              <a:t>споро растварају, </a:t>
            </a:r>
          </a:p>
          <a:p>
            <a:pPr>
              <a:buFont typeface="Wingdings" pitchFamily="2" charset="2"/>
              <a:buChar char="v"/>
            </a:pPr>
            <a:r>
              <a:rPr lang="sr-Cyrl-RS" sz="2800" dirty="0" smtClean="0">
                <a:latin typeface="Times New Roman" pitchFamily="18" charset="0"/>
                <a:cs typeface="Times New Roman" pitchFamily="18" charset="0"/>
              </a:rPr>
              <a:t>у високим дозама </a:t>
            </a:r>
          </a:p>
          <a:p>
            <a:pPr>
              <a:buFont typeface="Wingdings" pitchFamily="2" charset="2"/>
              <a:buChar char="v"/>
            </a:pPr>
            <a:r>
              <a:rPr lang="sr-Cyrl-RS" sz="2800" dirty="0" smtClean="0">
                <a:latin typeface="Times New Roman" pitchFamily="18" charset="0"/>
                <a:cs typeface="Times New Roman" pitchFamily="18" charset="0"/>
              </a:rPr>
              <a:t>ресорбују у горњим деловима ГИТ-а </a:t>
            </a:r>
          </a:p>
          <a:p>
            <a:pPr>
              <a:buFont typeface="Wingdings" pitchFamily="2" charset="2"/>
              <a:buChar char="v"/>
            </a:pPr>
            <a:r>
              <a:rPr lang="sr-Cyrl-RS" sz="2800" dirty="0" smtClean="0">
                <a:latin typeface="Times New Roman" pitchFamily="18" charset="0"/>
                <a:cs typeface="Times New Roman" pitchFamily="18" charset="0"/>
              </a:rPr>
              <a:t>за хигроскопне лекове и концентроване растворе који захтевају разблаживање пре примене</a:t>
            </a:r>
          </a:p>
          <a:p>
            <a:r>
              <a:rPr lang="sr-Cyrl-RS" sz="2800" dirty="0" smtClean="0">
                <a:latin typeface="Times New Roman" pitchFamily="18" charset="0"/>
                <a:cs typeface="Times New Roman" pitchFamily="18" charset="0"/>
              </a:rPr>
              <a:t>Неке колоидне помоћне материје у контакту са биолошким течностима образују вискозни слој око капсуле- успорава се дифузија према месту апсорпције</a:t>
            </a:r>
            <a:endParaRPr lang="sr-Latn-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Деца их теже гутају</a:t>
            </a:r>
            <a:endParaRPr lang="sr-Latn-RS" sz="28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A619C15-A173-4141-AA7E-7D394A4E0663}"/>
              </a:ext>
            </a:extLst>
          </p:cNvPr>
          <p:cNvSpPr>
            <a:spLocks noGrp="1"/>
          </p:cNvSpPr>
          <p:nvPr>
            <p:ph type="title"/>
          </p:nvPr>
        </p:nvSpPr>
        <p:spPr>
          <a:xfrm>
            <a:off x="1137937" y="-75236"/>
            <a:ext cx="6447501" cy="990600"/>
          </a:xfrm>
        </p:spPr>
        <p:txBody>
          <a:bodyPr/>
          <a:lstStyle/>
          <a:p>
            <a:r>
              <a:rPr lang="sr-Cyrl-RS" altLang="sr-Latn-RS" b="1" dirty="0">
                <a:solidFill>
                  <a:srgbClr val="002060"/>
                </a:solidFill>
                <a:latin typeface="Times New Roman" pitchFamily="18" charset="0"/>
                <a:cs typeface="Times New Roman" pitchFamily="18" charset="0"/>
              </a:rPr>
              <a:t>Машине за пуњење капсула</a:t>
            </a:r>
            <a:endParaRPr lang="sr-Latn-RS" dirty="0">
              <a:solidFill>
                <a:srgbClr val="002060"/>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67FAEAA3-C4BE-4668-B85D-D380C9639609}"/>
              </a:ext>
            </a:extLst>
          </p:cNvPr>
          <p:cNvSpPr>
            <a:spLocks noGrp="1"/>
          </p:cNvSpPr>
          <p:nvPr>
            <p:ph idx="1"/>
          </p:nvPr>
        </p:nvSpPr>
        <p:spPr>
          <a:xfrm>
            <a:off x="0" y="1340768"/>
            <a:ext cx="9144001" cy="5204743"/>
          </a:xfrm>
        </p:spPr>
        <p:txBody>
          <a:bodyPr>
            <a:noAutofit/>
          </a:bodyPr>
          <a:lstStyle/>
          <a:p>
            <a:pPr algn="just"/>
            <a:r>
              <a:rPr lang="ru-RU" altLang="sr-Latn-RS" sz="2400" dirty="0">
                <a:latin typeface="Times New Roman" pitchFamily="18" charset="0"/>
                <a:cs typeface="Times New Roman" pitchFamily="18" charset="0"/>
              </a:rPr>
              <a:t>Рад машина за пуњење капсула – на принципу пуњења тела капсуле и скидања вишка са </a:t>
            </a:r>
            <a:r>
              <a:rPr lang="ru-RU" altLang="sr-Latn-RS" sz="2400" dirty="0" smtClean="0">
                <a:latin typeface="Times New Roman" pitchFamily="18" charset="0"/>
                <a:cs typeface="Times New Roman" pitchFamily="18" charset="0"/>
              </a:rPr>
              <a:t>врха</a:t>
            </a:r>
            <a:endParaRPr lang="sr-Cyrl-RS" altLang="sr-Latn-RS"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Лековита </a:t>
            </a:r>
            <a:r>
              <a:rPr lang="ru-RU" sz="2400" dirty="0">
                <a:latin typeface="Times New Roman" pitchFamily="18" charset="0"/>
                <a:cs typeface="Times New Roman" pitchFamily="18" charset="0"/>
              </a:rPr>
              <a:t>супстанца меша се са средством за допуњавање у количини потребној да се добије уједначена доза у свакој капсули. Начин рада машине може да утиче на запремину прашка којим ће се пунити тела капсуле. Због тога се маса капсула мора проверавати.</a:t>
            </a:r>
          </a:p>
          <a:p>
            <a:pPr algn="just"/>
            <a:r>
              <a:rPr lang="ru-RU" sz="2400" dirty="0">
                <a:solidFill>
                  <a:srgbClr val="002060"/>
                </a:solidFill>
                <a:latin typeface="Times New Roman" pitchFamily="18" charset="0"/>
                <a:cs typeface="Times New Roman" pitchFamily="18" charset="0"/>
              </a:rPr>
              <a:t>Ручне машине </a:t>
            </a:r>
            <a:r>
              <a:rPr lang="ru-RU" sz="2400" dirty="0">
                <a:latin typeface="Times New Roman" pitchFamily="18" charset="0"/>
                <a:cs typeface="Times New Roman" pitchFamily="18" charset="0"/>
              </a:rPr>
              <a:t>за пуњење капсула</a:t>
            </a:r>
          </a:p>
          <a:p>
            <a:pPr algn="just"/>
            <a:r>
              <a:rPr lang="ru-RU" sz="2400" dirty="0">
                <a:solidFill>
                  <a:srgbClr val="002060"/>
                </a:solidFill>
                <a:latin typeface="Times New Roman" pitchFamily="18" charset="0"/>
                <a:cs typeface="Times New Roman" pitchFamily="18" charset="0"/>
              </a:rPr>
              <a:t>Полуаутоматске машине </a:t>
            </a:r>
            <a:r>
              <a:rPr lang="ru-RU" sz="2400" dirty="0">
                <a:latin typeface="Times New Roman" pitchFamily="18" charset="0"/>
                <a:cs typeface="Times New Roman" pitchFamily="18" charset="0"/>
              </a:rPr>
              <a:t>за пуњење капсула</a:t>
            </a:r>
          </a:p>
          <a:p>
            <a:pPr algn="just"/>
            <a:r>
              <a:rPr lang="ru-RU" sz="2400" dirty="0">
                <a:solidFill>
                  <a:srgbClr val="002060"/>
                </a:solidFill>
                <a:latin typeface="Times New Roman" pitchFamily="18" charset="0"/>
                <a:cs typeface="Times New Roman" pitchFamily="18" charset="0"/>
              </a:rPr>
              <a:t>Аутоматске машине </a:t>
            </a:r>
            <a:r>
              <a:rPr lang="ru-RU" sz="2400" dirty="0">
                <a:latin typeface="Times New Roman" pitchFamily="18" charset="0"/>
                <a:cs typeface="Times New Roman" pitchFamily="18" charset="0"/>
              </a:rPr>
              <a:t>за пуњење капсула</a:t>
            </a:r>
          </a:p>
          <a:p>
            <a:pPr marL="0" indent="0" algn="ctr">
              <a:buNone/>
            </a:pPr>
            <a:endParaRPr lang="ru-RU" altLang="sr-Latn-RS" sz="2400" dirty="0">
              <a:solidFill>
                <a:schemeClr val="tx1"/>
              </a:solidFill>
              <a:latin typeface="Times New Roman" pitchFamily="18" charset="0"/>
              <a:cs typeface="Times New Roman" pitchFamily="18" charset="0"/>
            </a:endParaRPr>
          </a:p>
        </p:txBody>
      </p:sp>
      <p:pic>
        <p:nvPicPr>
          <p:cNvPr id="4098" name="Picture 9" descr="rucna kapsulirka.jpg">
            <a:extLst>
              <a:ext uri="{FF2B5EF4-FFF2-40B4-BE49-F238E27FC236}">
                <a16:creationId xmlns="" xmlns:a16="http://schemas.microsoft.com/office/drawing/2014/main" id="{A0A57F5C-2270-4CB6-A84D-276DA2093347}"/>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81385" y="3861048"/>
            <a:ext cx="2962615" cy="259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6D22F896-40B5-4ADD-8801-0D06FADFA095}" type="slidenum">
              <a:rPr lang="en-US" smtClean="0"/>
              <a:pPr/>
              <a:t>22</a:t>
            </a:fld>
            <a:endParaRPr lang="en-US" dirty="0"/>
          </a:p>
        </p:txBody>
      </p:sp>
    </p:spTree>
    <p:extLst>
      <p:ext uri="{BB962C8B-B14F-4D97-AF65-F5344CB8AC3E}">
        <p14:creationId xmlns="" xmlns:p14="http://schemas.microsoft.com/office/powerpoint/2010/main" val="38024864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17BF9A6-CD63-41FD-98EB-6318EAB13DE3}"/>
              </a:ext>
            </a:extLst>
          </p:cNvPr>
          <p:cNvSpPr>
            <a:spLocks noGrp="1"/>
          </p:cNvSpPr>
          <p:nvPr>
            <p:ph type="title"/>
          </p:nvPr>
        </p:nvSpPr>
        <p:spPr>
          <a:xfrm>
            <a:off x="1137407" y="-15798"/>
            <a:ext cx="6447501" cy="990600"/>
          </a:xfrm>
        </p:spPr>
        <p:txBody>
          <a:bodyPr/>
          <a:lstStyle/>
          <a:p>
            <a:r>
              <a:rPr lang="sr-Cyrl-RS" altLang="sr-Latn-RS" b="1" dirty="0">
                <a:solidFill>
                  <a:srgbClr val="002060"/>
                </a:solidFill>
                <a:latin typeface="Times New Roman" pitchFamily="18" charset="0"/>
                <a:cs typeface="Times New Roman" pitchFamily="18" charset="0"/>
              </a:rPr>
              <a:t>Машине за пуњење капсула</a:t>
            </a:r>
            <a:endParaRPr lang="sr-Latn-RS" dirty="0">
              <a:solidFill>
                <a:srgbClr val="002060"/>
              </a:solidFill>
              <a:latin typeface="Times New Roman" pitchFamily="18" charset="0"/>
              <a:cs typeface="Times New Roman" pitchFamily="18" charset="0"/>
            </a:endParaRPr>
          </a:p>
        </p:txBody>
      </p:sp>
      <p:pic>
        <p:nvPicPr>
          <p:cNvPr id="4" name="Picture 4">
            <a:extLst>
              <a:ext uri="{FF2B5EF4-FFF2-40B4-BE49-F238E27FC236}">
                <a16:creationId xmlns="" xmlns:a16="http://schemas.microsoft.com/office/drawing/2014/main" id="{5283FAC6-8536-4607-ABE5-0A3110EC0D21}"/>
              </a:ext>
            </a:extLst>
          </p:cNvP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4427984" y="3774845"/>
            <a:ext cx="4716016" cy="2947328"/>
          </a:xfrm>
          <a:noFill/>
        </p:spPr>
      </p:pic>
      <p:sp>
        <p:nvSpPr>
          <p:cNvPr id="5" name="Slide Number Placeholder 4"/>
          <p:cNvSpPr>
            <a:spLocks noGrp="1"/>
          </p:cNvSpPr>
          <p:nvPr>
            <p:ph type="sldNum" sz="quarter" idx="12"/>
          </p:nvPr>
        </p:nvSpPr>
        <p:spPr/>
        <p:txBody>
          <a:bodyPr/>
          <a:lstStyle/>
          <a:p>
            <a:fld id="{6D22F896-40B5-4ADD-8801-0D06FADFA095}" type="slidenum">
              <a:rPr lang="en-US" smtClean="0"/>
              <a:pPr/>
              <a:t>23</a:t>
            </a:fld>
            <a:endParaRPr lang="en-US" dirty="0"/>
          </a:p>
        </p:txBody>
      </p:sp>
      <p:sp>
        <p:nvSpPr>
          <p:cNvPr id="6" name="Rectangle 5"/>
          <p:cNvSpPr/>
          <p:nvPr/>
        </p:nvSpPr>
        <p:spPr>
          <a:xfrm>
            <a:off x="323528" y="1412776"/>
            <a:ext cx="8568952" cy="2308324"/>
          </a:xfrm>
          <a:prstGeom prst="rect">
            <a:avLst/>
          </a:prstGeom>
        </p:spPr>
        <p:txBody>
          <a:bodyPr wrap="square">
            <a:spAutoFit/>
          </a:bodyPr>
          <a:lstStyle/>
          <a:p>
            <a:pPr algn="ctr"/>
            <a:r>
              <a:rPr lang="ru-RU" altLang="sr-Latn-RS" sz="2400" u="sng" dirty="0" smtClean="0">
                <a:solidFill>
                  <a:srgbClr val="002060"/>
                </a:solidFill>
                <a:latin typeface="Times New Roman" pitchFamily="18" charset="0"/>
                <a:cs typeface="Times New Roman" pitchFamily="18" charset="0"/>
              </a:rPr>
              <a:t>Ручне машине за пуњење капсула </a:t>
            </a:r>
            <a:r>
              <a:rPr lang="sr-Latn-CS" altLang="sr-Latn-RS" sz="2400" dirty="0" smtClean="0">
                <a:latin typeface="Times New Roman" pitchFamily="18" charset="0"/>
                <a:cs typeface="Times New Roman" pitchFamily="18" charset="0"/>
              </a:rPr>
              <a:t>:</a:t>
            </a:r>
          </a:p>
          <a:p>
            <a:pPr lvl="1"/>
            <a:r>
              <a:rPr lang="ru-RU" altLang="sr-Latn-RS" sz="2400" dirty="0" smtClean="0">
                <a:latin typeface="Times New Roman" pitchFamily="18" charset="0"/>
                <a:cs typeface="Times New Roman" pitchFamily="18" charset="0"/>
              </a:rPr>
              <a:t>За лабораторијски рад и фабричку израду малих серија</a:t>
            </a:r>
          </a:p>
          <a:p>
            <a:pPr lvl="1"/>
            <a:r>
              <a:rPr lang="ru-RU" altLang="sr-Latn-RS" sz="2400" dirty="0" smtClean="0">
                <a:latin typeface="Times New Roman" pitchFamily="18" charset="0"/>
                <a:cs typeface="Times New Roman" pitchFamily="18" charset="0"/>
              </a:rPr>
              <a:t>Израда 24/60/100 капсула у једној серији/макс 2000 дневно</a:t>
            </a:r>
          </a:p>
          <a:p>
            <a:pPr lvl="1"/>
            <a:r>
              <a:rPr lang="ru-RU" altLang="sr-Latn-RS" sz="2400" dirty="0" smtClean="0">
                <a:latin typeface="Times New Roman" pitchFamily="18" charset="0"/>
                <a:cs typeface="Times New Roman" pitchFamily="18" charset="0"/>
              </a:rPr>
              <a:t>Доња плоча  - носач тела капсула, а горња омогућава скидање поклопца и отварање капсула </a:t>
            </a:r>
          </a:p>
          <a:p>
            <a:pPr lvl="1"/>
            <a:r>
              <a:rPr lang="ru-RU" altLang="sr-Latn-RS" sz="2400" dirty="0" smtClean="0">
                <a:latin typeface="Times New Roman" pitchFamily="18" charset="0"/>
                <a:cs typeface="Times New Roman" pitchFamily="18" charset="0"/>
              </a:rPr>
              <a:t>Тела капсуле се пуне ручно са прашком за пуњење</a:t>
            </a:r>
            <a:endParaRPr lang="en-US" dirty="0"/>
          </a:p>
        </p:txBody>
      </p:sp>
      <p:sp>
        <p:nvSpPr>
          <p:cNvPr id="7" name="Rectangle 6"/>
          <p:cNvSpPr/>
          <p:nvPr/>
        </p:nvSpPr>
        <p:spPr>
          <a:xfrm>
            <a:off x="107504" y="4725144"/>
            <a:ext cx="4572000" cy="646331"/>
          </a:xfrm>
          <a:prstGeom prst="rect">
            <a:avLst/>
          </a:prstGeom>
        </p:spPr>
        <p:txBody>
          <a:bodyPr>
            <a:spAutoFit/>
          </a:bodyPr>
          <a:lstStyle/>
          <a:p>
            <a:r>
              <a:rPr lang="en-US" dirty="0" smtClean="0">
                <a:latin typeface="Times New Roman" pitchFamily="18" charset="0"/>
                <a:cs typeface="Times New Roman" pitchFamily="18" charset="0"/>
                <a:hlinkClick r:id="rId3"/>
              </a:rPr>
              <a:t>https://www.youtube.com/watch?v=Oj8Ls4gXv50</a:t>
            </a:r>
            <a:r>
              <a:rPr lang="en-US" dirty="0" smtClean="0">
                <a:latin typeface="Times New Roman" pitchFamily="18" charset="0"/>
                <a:cs typeface="Times New Roman" pitchFamily="18" charset="0"/>
              </a:rPr>
              <a:t> </a:t>
            </a:r>
            <a:endParaRPr lang="sr-Latn-RS" dirty="0">
              <a:latin typeface="Times New Roman" pitchFamily="18" charset="0"/>
              <a:cs typeface="Times New Roman" pitchFamily="18" charset="0"/>
            </a:endParaRPr>
          </a:p>
        </p:txBody>
      </p:sp>
    </p:spTree>
    <p:extLst>
      <p:ext uri="{BB962C8B-B14F-4D97-AF65-F5344CB8AC3E}">
        <p14:creationId xmlns="" xmlns:p14="http://schemas.microsoft.com/office/powerpoint/2010/main" val="3545286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52A98E-9FBC-40D4-8FE3-244732043C72}"/>
              </a:ext>
            </a:extLst>
          </p:cNvPr>
          <p:cNvSpPr>
            <a:spLocks noGrp="1"/>
          </p:cNvSpPr>
          <p:nvPr>
            <p:ph type="title"/>
          </p:nvPr>
        </p:nvSpPr>
        <p:spPr>
          <a:xfrm>
            <a:off x="683568" y="-2472"/>
            <a:ext cx="6447501" cy="990600"/>
          </a:xfrm>
        </p:spPr>
        <p:txBody>
          <a:bodyPr/>
          <a:lstStyle/>
          <a:p>
            <a:r>
              <a:rPr lang="sr-Cyrl-RS" altLang="sr-Latn-RS" b="1" dirty="0">
                <a:solidFill>
                  <a:srgbClr val="002060"/>
                </a:solidFill>
                <a:latin typeface="Times New Roman" pitchFamily="18" charset="0"/>
                <a:cs typeface="Times New Roman" pitchFamily="18" charset="0"/>
              </a:rPr>
              <a:t>Машине за пуњење капсула</a:t>
            </a:r>
            <a:endParaRPr lang="sr-Latn-RS" dirty="0">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6D9991DF-ECD3-4E97-9A48-E5D505E58910}"/>
              </a:ext>
            </a:extLst>
          </p:cNvPr>
          <p:cNvSpPr>
            <a:spLocks noGrp="1"/>
          </p:cNvSpPr>
          <p:nvPr>
            <p:ph idx="1"/>
          </p:nvPr>
        </p:nvSpPr>
        <p:spPr>
          <a:xfrm>
            <a:off x="0" y="1467697"/>
            <a:ext cx="9390887" cy="5416445"/>
          </a:xfrm>
        </p:spPr>
        <p:txBody>
          <a:bodyPr>
            <a:normAutofit/>
          </a:bodyPr>
          <a:lstStyle/>
          <a:p>
            <a:r>
              <a:rPr lang="sr-Cyrl-RS" altLang="sr-Latn-RS" sz="2100" u="sng" dirty="0">
                <a:solidFill>
                  <a:srgbClr val="002060"/>
                </a:solidFill>
                <a:latin typeface="Times New Roman" pitchFamily="18" charset="0"/>
                <a:cs typeface="Times New Roman" pitchFamily="18" charset="0"/>
              </a:rPr>
              <a:t>Полуаутоматске</a:t>
            </a:r>
            <a:r>
              <a:rPr lang="sr-Latn-CS" altLang="sr-Latn-RS" sz="2100" dirty="0" smtClean="0">
                <a:latin typeface="Times New Roman" pitchFamily="18" charset="0"/>
                <a:cs typeface="Times New Roman" pitchFamily="18" charset="0"/>
              </a:rPr>
              <a:t> </a:t>
            </a:r>
            <a:r>
              <a:rPr lang="ru-RU" altLang="sr-Latn-RS" sz="2100" dirty="0">
                <a:latin typeface="Times New Roman" pitchFamily="18" charset="0"/>
                <a:cs typeface="Times New Roman" pitchFamily="18" charset="0"/>
              </a:rPr>
              <a:t>машине за пуњење капсула</a:t>
            </a:r>
          </a:p>
          <a:p>
            <a:r>
              <a:rPr lang="ru-RU" altLang="sr-Latn-RS" sz="2100" dirty="0">
                <a:latin typeface="Times New Roman" pitchFamily="18" charset="0"/>
                <a:cs typeface="Times New Roman" pitchFamily="18" charset="0"/>
              </a:rPr>
              <a:t>По истом принципу рада као ручна машина:</a:t>
            </a:r>
          </a:p>
          <a:p>
            <a:r>
              <a:rPr lang="ru-RU" altLang="sr-Latn-RS" sz="2100" dirty="0">
                <a:latin typeface="Times New Roman" pitchFamily="18" charset="0"/>
                <a:cs typeface="Times New Roman" pitchFamily="18" charset="0"/>
              </a:rPr>
              <a:t>Скидање поклопца са тела капсуле</a:t>
            </a:r>
          </a:p>
          <a:p>
            <a:r>
              <a:rPr lang="ru-RU" altLang="sr-Latn-RS" sz="2100" dirty="0">
                <a:latin typeface="Times New Roman" pitchFamily="18" charset="0"/>
                <a:cs typeface="Times New Roman" pitchFamily="18" charset="0"/>
              </a:rPr>
              <a:t>Пуњење тела капсуле</a:t>
            </a:r>
          </a:p>
          <a:p>
            <a:r>
              <a:rPr lang="ru-RU" altLang="sr-Latn-RS" sz="2100" dirty="0">
                <a:latin typeface="Times New Roman" pitchFamily="18" charset="0"/>
                <a:cs typeface="Times New Roman" pitchFamily="18" charset="0"/>
              </a:rPr>
              <a:t>Спајање тела и поклопца – затварање капсуле</a:t>
            </a:r>
          </a:p>
          <a:p>
            <a:endParaRPr lang="ru-RU" altLang="sr-Latn-RS" sz="2100" dirty="0">
              <a:latin typeface="Times New Roman" pitchFamily="18" charset="0"/>
              <a:cs typeface="Times New Roman" pitchFamily="18" charset="0"/>
            </a:endParaRPr>
          </a:p>
          <a:p>
            <a:r>
              <a:rPr lang="ru-RU" altLang="sr-Latn-RS" sz="2100" u="sng" dirty="0">
                <a:solidFill>
                  <a:srgbClr val="002060"/>
                </a:solidFill>
                <a:latin typeface="Times New Roman" pitchFamily="18" charset="0"/>
                <a:cs typeface="Times New Roman" pitchFamily="18" charset="0"/>
              </a:rPr>
              <a:t>Аутоматске машине </a:t>
            </a:r>
            <a:r>
              <a:rPr lang="ru-RU" altLang="sr-Latn-RS" sz="2100" dirty="0">
                <a:latin typeface="Times New Roman" pitchFamily="18" charset="0"/>
                <a:cs typeface="Times New Roman" pitchFamily="18" charset="0"/>
              </a:rPr>
              <a:t>за пуњење капсула</a:t>
            </a:r>
          </a:p>
          <a:p>
            <a:r>
              <a:rPr lang="ru-RU" altLang="sr-Latn-RS" sz="2100" dirty="0">
                <a:latin typeface="Times New Roman" pitchFamily="18" charset="0"/>
                <a:cs typeface="Times New Roman" pitchFamily="18" charset="0"/>
              </a:rPr>
              <a:t>Пуне тврде желатинске капсуле: прашком, гранулатом, пелетама</a:t>
            </a:r>
          </a:p>
          <a:p>
            <a:r>
              <a:rPr lang="ru-RU" altLang="sr-Latn-RS" sz="2100" dirty="0">
                <a:latin typeface="Times New Roman" pitchFamily="18" charset="0"/>
                <a:cs typeface="Times New Roman" pitchFamily="18" charset="0"/>
              </a:rPr>
              <a:t>Брзина пуњења: 9000 – 150 000 / сат</a:t>
            </a:r>
          </a:p>
          <a:p>
            <a:pPr lvl="2"/>
            <a:endParaRPr lang="sr-Latn-CS" altLang="sr-Latn-RS" sz="2250" dirty="0">
              <a:latin typeface="Times New Roman" pitchFamily="18" charset="0"/>
              <a:cs typeface="Times New Roman" pitchFamily="18" charset="0"/>
            </a:endParaRPr>
          </a:p>
        </p:txBody>
      </p:sp>
      <p:pic>
        <p:nvPicPr>
          <p:cNvPr id="5122" name="Picture 10" descr="kdf2h-semi-automatic-capsule-filling-machine.jpg">
            <a:extLst>
              <a:ext uri="{FF2B5EF4-FFF2-40B4-BE49-F238E27FC236}">
                <a16:creationId xmlns="" xmlns:a16="http://schemas.microsoft.com/office/drawing/2014/main" id="{34312260-9693-4CFB-8778-7057E4AF4BA2}"/>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68144" y="1016498"/>
            <a:ext cx="3080657" cy="31594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6D22F896-40B5-4ADD-8801-0D06FADFA095}" type="slidenum">
              <a:rPr lang="en-US" smtClean="0"/>
              <a:pPr/>
              <a:t>24</a:t>
            </a:fld>
            <a:endParaRPr lang="en-US" dirty="0"/>
          </a:p>
        </p:txBody>
      </p:sp>
    </p:spTree>
    <p:extLst>
      <p:ext uri="{BB962C8B-B14F-4D97-AF65-F5344CB8AC3E}">
        <p14:creationId xmlns="" xmlns:p14="http://schemas.microsoft.com/office/powerpoint/2010/main" val="34785779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STI In-Cap">
            <a:extLst>
              <a:ext uri="{FF2B5EF4-FFF2-40B4-BE49-F238E27FC236}">
                <a16:creationId xmlns="" xmlns:a16="http://schemas.microsoft.com/office/drawing/2014/main" id="{FE675C22-336D-4637-8B5B-A1D9048E6E19}"/>
              </a:ext>
            </a:extLst>
          </p:cNvPr>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15087" r="1" b="19338"/>
          <a:stretch/>
        </p:blipFill>
        <p:spPr>
          <a:xfrm>
            <a:off x="3202390" y="857250"/>
            <a:ext cx="5941610" cy="5143501"/>
          </a:xfrm>
          <a:custGeom>
            <a:avLst/>
            <a:gdLst>
              <a:gd name="connsiteX0" fmla="*/ 379987 w 7922146"/>
              <a:gd name="connsiteY0" fmla="*/ 0 h 6858001"/>
              <a:gd name="connsiteX1" fmla="*/ 5304971 w 7922146"/>
              <a:gd name="connsiteY1" fmla="*/ 0 h 6858001"/>
              <a:gd name="connsiteX2" fmla="*/ 7065281 w 7922146"/>
              <a:gd name="connsiteY2" fmla="*/ 0 h 6858001"/>
              <a:gd name="connsiteX3" fmla="*/ 7397540 w 7922146"/>
              <a:gd name="connsiteY3" fmla="*/ 0 h 6858001"/>
              <a:gd name="connsiteX4" fmla="*/ 7397540 w 7922146"/>
              <a:gd name="connsiteY4" fmla="*/ 1 h 6858001"/>
              <a:gd name="connsiteX5" fmla="*/ 7922146 w 7922146"/>
              <a:gd name="connsiteY5" fmla="*/ 1 h 6858001"/>
              <a:gd name="connsiteX6" fmla="*/ 7922146 w 7922146"/>
              <a:gd name="connsiteY6" fmla="*/ 6858001 h 6858001"/>
              <a:gd name="connsiteX7" fmla="*/ 7065281 w 7922146"/>
              <a:gd name="connsiteY7" fmla="*/ 6858001 h 6858001"/>
              <a:gd name="connsiteX8" fmla="*/ 7065281 w 7922146"/>
              <a:gd name="connsiteY8" fmla="*/ 6858000 h 6858001"/>
              <a:gd name="connsiteX9" fmla="*/ 5932989 w 7922146"/>
              <a:gd name="connsiteY9" fmla="*/ 6858000 h 6858001"/>
              <a:gd name="connsiteX10" fmla="*/ 5932989 w 7922146"/>
              <a:gd name="connsiteY10" fmla="*/ 6858001 h 6858001"/>
              <a:gd name="connsiteX11" fmla="*/ 27809 w 7922146"/>
              <a:gd name="connsiteY11" fmla="*/ 6858001 h 6858001"/>
              <a:gd name="connsiteX12" fmla="*/ 1803228 w 7922146"/>
              <a:gd name="connsiteY12" fmla="*/ 4521201 h 6858001"/>
              <a:gd name="connsiteX13" fmla="*/ 0 w 7922146"/>
              <a:gd name="connsiteY13" fmla="*/ 0 h 6858001"/>
              <a:gd name="connsiteX14" fmla="*/ 379987 w 7922146"/>
              <a:gd name="connsiteY14" fmla="*/ 0 h 6858001"/>
              <a:gd name="connsiteX15" fmla="*/ 0 w 7922146"/>
              <a:gd name="connsiteY15" fmla="*/ 40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 xmlns:a16="http://schemas.microsoft.com/office/drawing/2014/main" id="{CA1BA991-5FAC-41F0-9CD7-EF2AD4D9094E}"/>
              </a:ext>
            </a:extLst>
          </p:cNvPr>
          <p:cNvSpPr>
            <a:spLocks noGrp="1"/>
          </p:cNvSpPr>
          <p:nvPr>
            <p:ph type="title"/>
          </p:nvPr>
        </p:nvSpPr>
        <p:spPr>
          <a:xfrm>
            <a:off x="467544" y="299580"/>
            <a:ext cx="2888342" cy="990600"/>
          </a:xfrm>
        </p:spPr>
        <p:txBody>
          <a:bodyPr>
            <a:normAutofit fontScale="90000"/>
          </a:bodyPr>
          <a:lstStyle/>
          <a:p>
            <a:pPr>
              <a:lnSpc>
                <a:spcPct val="90000"/>
              </a:lnSpc>
            </a:pPr>
            <a:r>
              <a:rPr lang="ru-RU" altLang="sr-Latn-RS" sz="2100" i="1" dirty="0">
                <a:solidFill>
                  <a:srgbClr val="002060"/>
                </a:solidFill>
                <a:latin typeface="Times New Roman" pitchFamily="18" charset="0"/>
                <a:cs typeface="Times New Roman" pitchFamily="18" charset="0"/>
              </a:rPr>
              <a:t>Машина за аутоматско пуњење капсула </a:t>
            </a:r>
            <a:r>
              <a:rPr lang="en-US" altLang="sr-Latn-RS" sz="2100" i="1" dirty="0">
                <a:latin typeface="Times New Roman" pitchFamily="18" charset="0"/>
                <a:cs typeface="Times New Roman" pitchFamily="18" charset="0"/>
              </a:rPr>
              <a:t>		</a:t>
            </a:r>
            <a:endParaRPr lang="sr-Latn-RS" sz="2100" dirty="0">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85329E63-1E7D-4786-9256-626901F8A623}"/>
              </a:ext>
            </a:extLst>
          </p:cNvPr>
          <p:cNvSpPr>
            <a:spLocks noGrp="1"/>
          </p:cNvSpPr>
          <p:nvPr>
            <p:ph idx="1"/>
          </p:nvPr>
        </p:nvSpPr>
        <p:spPr>
          <a:xfrm>
            <a:off x="0" y="1553602"/>
            <a:ext cx="4346917" cy="3845222"/>
          </a:xfrm>
        </p:spPr>
        <p:txBody>
          <a:bodyPr>
            <a:noAutofit/>
          </a:bodyPr>
          <a:lstStyle/>
          <a:p>
            <a:r>
              <a:rPr lang="ru-RU" sz="2100" dirty="0">
                <a:latin typeface="Times New Roman" pitchFamily="18" charset="0"/>
                <a:cs typeface="Times New Roman" pitchFamily="18" charset="0"/>
              </a:rPr>
              <a:t>капсуле се смештају у резервоар - тело се раздваја од поклопца. </a:t>
            </a:r>
          </a:p>
          <a:p>
            <a:r>
              <a:rPr lang="ru-RU" sz="2100" dirty="0">
                <a:latin typeface="Times New Roman" pitchFamily="18" charset="0"/>
                <a:cs typeface="Times New Roman" pitchFamily="18" charset="0"/>
              </a:rPr>
              <a:t>Горња и доња половина капсула се креће у супротном смеру. </a:t>
            </a:r>
          </a:p>
          <a:p>
            <a:r>
              <a:rPr lang="ru-RU" sz="2100" dirty="0">
                <a:latin typeface="Times New Roman" pitchFamily="18" charset="0"/>
                <a:cs typeface="Times New Roman" pitchFamily="18" charset="0"/>
              </a:rPr>
              <a:t>Део са главама за пуњење капсула узима лековиту супстанцу из резервоара, компримује је у мале меке форме облика капсуле и утискује у доњу половину капсуле.</a:t>
            </a:r>
          </a:p>
          <a:p>
            <a:r>
              <a:rPr lang="ru-RU" sz="2100" dirty="0">
                <a:latin typeface="Times New Roman" pitchFamily="18" charset="0"/>
                <a:cs typeface="Times New Roman" pitchFamily="18" charset="0"/>
              </a:rPr>
              <a:t>спајају се одговарајуће половине.</a:t>
            </a:r>
          </a:p>
          <a:p>
            <a:r>
              <a:rPr lang="ru-RU" sz="2100" dirty="0">
                <a:latin typeface="Times New Roman" pitchFamily="18" charset="0"/>
                <a:cs typeface="Times New Roman" pitchFamily="18" charset="0"/>
              </a:rPr>
              <a:t>Пуне капсуле се избацују помоћу струје ваздуха</a:t>
            </a:r>
          </a:p>
        </p:txBody>
      </p:sp>
      <p:sp>
        <p:nvSpPr>
          <p:cNvPr id="14" name="Slide Number Placeholder 13"/>
          <p:cNvSpPr>
            <a:spLocks noGrp="1"/>
          </p:cNvSpPr>
          <p:nvPr>
            <p:ph type="sldNum" sz="quarter" idx="12"/>
          </p:nvPr>
        </p:nvSpPr>
        <p:spPr/>
        <p:txBody>
          <a:bodyPr/>
          <a:lstStyle/>
          <a:p>
            <a:fld id="{6D22F896-40B5-4ADD-8801-0D06FADFA095}" type="slidenum">
              <a:rPr lang="en-US" smtClean="0"/>
              <a:pPr/>
              <a:t>25</a:t>
            </a:fld>
            <a:endParaRPr lang="en-US" dirty="0"/>
          </a:p>
        </p:txBody>
      </p:sp>
    </p:spTree>
    <p:extLst>
      <p:ext uri="{BB962C8B-B14F-4D97-AF65-F5344CB8AC3E}">
        <p14:creationId xmlns="" xmlns:p14="http://schemas.microsoft.com/office/powerpoint/2010/main" val="22977918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Picture 102">
            <a:extLst>
              <a:ext uri="{FF2B5EF4-FFF2-40B4-BE49-F238E27FC236}">
                <a16:creationId xmlns="" xmlns:a16="http://schemas.microsoft.com/office/drawing/2014/main" id="{D3EA596C-37E8-4A66-A31E-48E8085DE87B}"/>
              </a:ext>
            </a:extLst>
          </p:cNvPr>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r="4123" b="2"/>
          <a:stretch/>
        </p:blipFill>
        <p:spPr bwMode="auto">
          <a:xfrm>
            <a:off x="1043608" y="1120603"/>
            <a:ext cx="6533868" cy="5117041"/>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 name="Slide Number Placeholder 25"/>
          <p:cNvSpPr>
            <a:spLocks noGrp="1"/>
          </p:cNvSpPr>
          <p:nvPr>
            <p:ph type="sldNum" sz="quarter" idx="12"/>
          </p:nvPr>
        </p:nvSpPr>
        <p:spPr/>
        <p:txBody>
          <a:bodyPr/>
          <a:lstStyle/>
          <a:p>
            <a:fld id="{6D22F896-40B5-4ADD-8801-0D06FADFA095}" type="slidenum">
              <a:rPr lang="en-US" smtClean="0"/>
              <a:pPr/>
              <a:t>26</a:t>
            </a:fld>
            <a:endParaRPr lang="en-US" dirty="0"/>
          </a:p>
        </p:txBody>
      </p:sp>
      <p:sp>
        <p:nvSpPr>
          <p:cNvPr id="5" name="Rectangle 4"/>
          <p:cNvSpPr/>
          <p:nvPr/>
        </p:nvSpPr>
        <p:spPr>
          <a:xfrm>
            <a:off x="683568" y="476672"/>
            <a:ext cx="4572000" cy="646331"/>
          </a:xfrm>
          <a:prstGeom prst="rect">
            <a:avLst/>
          </a:prstGeom>
        </p:spPr>
        <p:txBody>
          <a:bodyPr>
            <a:spAutoFit/>
          </a:bodyPr>
          <a:lstStyle/>
          <a:p>
            <a:r>
              <a:rPr lang="en-US" dirty="0" smtClean="0">
                <a:latin typeface="Times New Roman" pitchFamily="18" charset="0"/>
                <a:cs typeface="Times New Roman" pitchFamily="18" charset="0"/>
                <a:hlinkClick r:id="rId3"/>
              </a:rPr>
              <a:t>https://www.youtube.com/watch?v=_qSfMHi-XQE</a:t>
            </a:r>
            <a:r>
              <a:rPr lang="en-US" dirty="0" smtClean="0">
                <a:latin typeface="Times New Roman" pitchFamily="18" charset="0"/>
                <a:cs typeface="Times New Roman" pitchFamily="18" charset="0"/>
              </a:rPr>
              <a:t> </a:t>
            </a:r>
            <a:endParaRPr lang="sr-Latn-RS" dirty="0">
              <a:latin typeface="Times New Roman" pitchFamily="18" charset="0"/>
              <a:cs typeface="Times New Roman" pitchFamily="18" charset="0"/>
            </a:endParaRPr>
          </a:p>
        </p:txBody>
      </p:sp>
    </p:spTree>
    <p:extLst>
      <p:ext uri="{BB962C8B-B14F-4D97-AF65-F5344CB8AC3E}">
        <p14:creationId xmlns="" xmlns:p14="http://schemas.microsoft.com/office/powerpoint/2010/main" val="11449906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py of Picture 076">
            <a:extLst>
              <a:ext uri="{FF2B5EF4-FFF2-40B4-BE49-F238E27FC236}">
                <a16:creationId xmlns="" xmlns:a16="http://schemas.microsoft.com/office/drawing/2014/main" id="{16588F9C-0225-406A-A599-4FF1E49F2D8F}"/>
              </a:ext>
            </a:extLst>
          </p:cNvP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tretch>
            <a:fillRect/>
          </a:stretch>
        </p:blipFill>
        <p:spPr>
          <a:xfrm>
            <a:off x="251520" y="1628800"/>
            <a:ext cx="8449691" cy="4320812"/>
          </a:xfrm>
          <a:prstGeom prst="rect">
            <a:avLst/>
          </a:prstGeom>
        </p:spPr>
      </p:pic>
      <p:sp>
        <p:nvSpPr>
          <p:cNvPr id="33" name="Slide Number Placeholder 32"/>
          <p:cNvSpPr>
            <a:spLocks noGrp="1"/>
          </p:cNvSpPr>
          <p:nvPr>
            <p:ph type="sldNum" sz="quarter" idx="12"/>
          </p:nvPr>
        </p:nvSpPr>
        <p:spPr/>
        <p:txBody>
          <a:bodyPr/>
          <a:lstStyle/>
          <a:p>
            <a:fld id="{6D22F896-40B5-4ADD-8801-0D06FADFA095}" type="slidenum">
              <a:rPr lang="en-US" smtClean="0"/>
              <a:pPr/>
              <a:t>27</a:t>
            </a:fld>
            <a:endParaRPr lang="en-US" dirty="0"/>
          </a:p>
        </p:txBody>
      </p:sp>
    </p:spTree>
    <p:extLst>
      <p:ext uri="{BB962C8B-B14F-4D97-AF65-F5344CB8AC3E}">
        <p14:creationId xmlns="" xmlns:p14="http://schemas.microsoft.com/office/powerpoint/2010/main" val="24921472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Picture 006">
            <a:extLst>
              <a:ext uri="{FF2B5EF4-FFF2-40B4-BE49-F238E27FC236}">
                <a16:creationId xmlns="" xmlns:a16="http://schemas.microsoft.com/office/drawing/2014/main" id="{477C1593-5EB4-4416-A3AD-8C75ACB133BD}"/>
              </a:ext>
            </a:extLst>
          </p:cNvP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tretch>
            <a:fillRect/>
          </a:stretch>
        </p:blipFill>
        <p:spPr bwMode="auto">
          <a:xfrm>
            <a:off x="683568" y="1844824"/>
            <a:ext cx="8032765" cy="4304483"/>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 name="Slide Number Placeholder 19"/>
          <p:cNvSpPr>
            <a:spLocks noGrp="1"/>
          </p:cNvSpPr>
          <p:nvPr>
            <p:ph type="sldNum" sz="quarter" idx="12"/>
          </p:nvPr>
        </p:nvSpPr>
        <p:spPr/>
        <p:txBody>
          <a:bodyPr/>
          <a:lstStyle/>
          <a:p>
            <a:fld id="{6D22F896-40B5-4ADD-8801-0D06FADFA095}" type="slidenum">
              <a:rPr lang="en-US" smtClean="0"/>
              <a:pPr/>
              <a:t>28</a:t>
            </a:fld>
            <a:endParaRPr lang="en-US" dirty="0"/>
          </a:p>
        </p:txBody>
      </p:sp>
    </p:spTree>
    <p:extLst>
      <p:ext uri="{BB962C8B-B14F-4D97-AF65-F5344CB8AC3E}">
        <p14:creationId xmlns="" xmlns:p14="http://schemas.microsoft.com/office/powerpoint/2010/main" val="2084456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1934759-996B-4284-BFBA-37860E0A8F2B}"/>
              </a:ext>
            </a:extLst>
          </p:cNvPr>
          <p:cNvSpPr>
            <a:spLocks noGrp="1"/>
          </p:cNvSpPr>
          <p:nvPr>
            <p:ph type="title"/>
          </p:nvPr>
        </p:nvSpPr>
        <p:spPr>
          <a:xfrm>
            <a:off x="505316" y="1339850"/>
            <a:ext cx="3152284" cy="1031706"/>
          </a:xfrm>
        </p:spPr>
        <p:txBody>
          <a:bodyPr anchor="ctr">
            <a:normAutofit/>
          </a:bodyPr>
          <a:lstStyle/>
          <a:p>
            <a:r>
              <a:rPr lang="en-US" altLang="sr-Latn-RS" sz="2700" i="1" dirty="0">
                <a:solidFill>
                  <a:schemeClr val="tx1"/>
                </a:solidFill>
                <a:latin typeface="Times New Roman" pitchFamily="18" charset="0"/>
                <a:cs typeface="Times New Roman" pitchFamily="18" charset="0"/>
              </a:rPr>
              <a:t>New IN-CAP HS (High Speed)</a:t>
            </a:r>
            <a:endParaRPr lang="sr-Latn-RS" sz="2700" dirty="0">
              <a:solidFill>
                <a:schemeClr val="tx1"/>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23CB2AC5-A227-438D-AC52-C88ACAAF4D31}"/>
              </a:ext>
            </a:extLst>
          </p:cNvPr>
          <p:cNvSpPr>
            <a:spLocks noGrp="1"/>
          </p:cNvSpPr>
          <p:nvPr>
            <p:ph idx="1"/>
          </p:nvPr>
        </p:nvSpPr>
        <p:spPr>
          <a:xfrm>
            <a:off x="505316" y="2477692"/>
            <a:ext cx="2980457" cy="2580083"/>
          </a:xfrm>
        </p:spPr>
        <p:txBody>
          <a:bodyPr>
            <a:noAutofit/>
          </a:bodyPr>
          <a:lstStyle/>
          <a:p>
            <a:r>
              <a:rPr lang="ru-RU" sz="2100" dirty="0">
                <a:latin typeface="Times New Roman" pitchFamily="18" charset="0"/>
                <a:cs typeface="Times New Roman" pitchFamily="18" charset="0"/>
              </a:rPr>
              <a:t>Аутоматска машна за пуњење капсула прашком и пелетама</a:t>
            </a:r>
          </a:p>
          <a:p>
            <a:r>
              <a:rPr lang="ru-RU" sz="2100" dirty="0">
                <a:latin typeface="Times New Roman" pitchFamily="18" charset="0"/>
                <a:cs typeface="Times New Roman" pitchFamily="18" charset="0"/>
              </a:rPr>
              <a:t>Излаз: 600 капсула / сат</a:t>
            </a:r>
          </a:p>
          <a:p>
            <a:pPr marL="0" indent="0">
              <a:buNone/>
            </a:pPr>
            <a:endParaRPr lang="sr-Latn-RS" sz="2100" dirty="0">
              <a:latin typeface="Times New Roman" pitchFamily="18" charset="0"/>
              <a:cs typeface="Times New Roman" pitchFamily="18" charset="0"/>
            </a:endParaRPr>
          </a:p>
        </p:txBody>
      </p:sp>
      <p:pic>
        <p:nvPicPr>
          <p:cNvPr id="4" name="Picture 4" descr="IN-CAP HS">
            <a:extLst>
              <a:ext uri="{FF2B5EF4-FFF2-40B4-BE49-F238E27FC236}">
                <a16:creationId xmlns="" xmlns:a16="http://schemas.microsoft.com/office/drawing/2014/main" id="{980E47C2-E270-41A1-B28E-FA9B68E29D07}"/>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a:xfrm>
            <a:off x="4430486" y="1085850"/>
            <a:ext cx="4208199" cy="5143500"/>
          </a:xfrm>
          <a:prstGeom prst="rect">
            <a:avLst/>
          </a:prstGeom>
        </p:spPr>
      </p:pic>
      <p:sp>
        <p:nvSpPr>
          <p:cNvPr id="9" name="Slide Number Placeholder 8"/>
          <p:cNvSpPr>
            <a:spLocks noGrp="1"/>
          </p:cNvSpPr>
          <p:nvPr>
            <p:ph type="sldNum" sz="quarter" idx="12"/>
          </p:nvPr>
        </p:nvSpPr>
        <p:spPr/>
        <p:txBody>
          <a:bodyPr/>
          <a:lstStyle/>
          <a:p>
            <a:fld id="{6D22F896-40B5-4ADD-8801-0D06FADFA095}" type="slidenum">
              <a:rPr lang="en-US" smtClean="0"/>
              <a:pPr/>
              <a:t>29</a:t>
            </a:fld>
            <a:endParaRPr lang="en-US" dirty="0"/>
          </a:p>
        </p:txBody>
      </p:sp>
    </p:spTree>
    <p:extLst>
      <p:ext uri="{BB962C8B-B14F-4D97-AF65-F5344CB8AC3E}">
        <p14:creationId xmlns="" xmlns:p14="http://schemas.microsoft.com/office/powerpoint/2010/main" val="1063443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980728"/>
            <a:ext cx="8839200" cy="4653136"/>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endParaRPr lang="sr-Cyrl-RS" sz="2800" b="1" dirty="0">
              <a:solidFill>
                <a:srgbClr val="002060"/>
              </a:solidFill>
              <a:latin typeface="Times New Roman" pitchFamily="18" charset="0"/>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lang="sr-Cyrl-RS" sz="2600" dirty="0">
                <a:latin typeface="Times New Roman" pitchFamily="18" charset="0"/>
                <a:cs typeface="Times New Roman" pitchFamily="18" charset="0"/>
              </a:rPr>
              <a:t>Специјалне машине за </a:t>
            </a:r>
            <a:r>
              <a:rPr lang="sr-Cyrl-RS" sz="2600" dirty="0">
                <a:solidFill>
                  <a:srgbClr val="002060"/>
                </a:solidFill>
                <a:latin typeface="Times New Roman" pitchFamily="18" charset="0"/>
                <a:cs typeface="Times New Roman" pitchFamily="18" charset="0"/>
              </a:rPr>
              <a:t>таблетирање</a:t>
            </a:r>
            <a:r>
              <a:rPr lang="sr-Cyrl-RS" sz="2600" dirty="0">
                <a:latin typeface="Times New Roman" pitchFamily="18" charset="0"/>
                <a:cs typeface="Times New Roman" pitchFamily="18" charset="0"/>
              </a:rPr>
              <a:t> могу да се користе и за израду </a:t>
            </a:r>
            <a:r>
              <a:rPr lang="sr-Cyrl-RS" sz="2600" dirty="0">
                <a:solidFill>
                  <a:srgbClr val="002060"/>
                </a:solidFill>
                <a:latin typeface="Times New Roman" pitchFamily="18" charset="0"/>
                <a:cs typeface="Times New Roman" pitchFamily="18" charset="0"/>
              </a:rPr>
              <a:t>суво обложених таблета</a:t>
            </a:r>
            <a:r>
              <a:rPr lang="sr-Cyrl-RS" sz="2600" dirty="0">
                <a:latin typeface="Times New Roman" pitchFamily="18" charset="0"/>
                <a:cs typeface="Times New Roman" pitchFamily="18" charset="0"/>
              </a:rPr>
              <a:t>, раније званих мантил </a:t>
            </a:r>
            <a:r>
              <a:rPr lang="sr-Cyrl-RS" sz="2600" dirty="0" smtClean="0">
                <a:latin typeface="Times New Roman" pitchFamily="18" charset="0"/>
                <a:cs typeface="Times New Roman" pitchFamily="18" charset="0"/>
              </a:rPr>
              <a:t>таблета</a:t>
            </a:r>
            <a:endParaRPr lang="sr-Cyrl-RS" sz="2600" dirty="0">
              <a:latin typeface="Times New Roman" pitchFamily="18" charset="0"/>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lang="sr-Cyrl-RS" sz="2600" dirty="0">
                <a:latin typeface="Times New Roman" pitchFamily="18" charset="0"/>
                <a:cs typeface="Times New Roman" pitchFamily="18" charset="0"/>
              </a:rPr>
              <a:t>Може да се користи за раздвајање </a:t>
            </a:r>
            <a:r>
              <a:rPr lang="sr-Cyrl-RS" sz="2600" dirty="0">
                <a:solidFill>
                  <a:srgbClr val="002060"/>
                </a:solidFill>
                <a:latin typeface="Times New Roman" pitchFamily="18" charset="0"/>
                <a:cs typeface="Times New Roman" pitchFamily="18" charset="0"/>
              </a:rPr>
              <a:t>инкомпатибилних</a:t>
            </a:r>
            <a:r>
              <a:rPr lang="sr-Cyrl-RS" sz="2600" dirty="0">
                <a:latin typeface="Times New Roman" pitchFamily="18" charset="0"/>
                <a:cs typeface="Times New Roman" pitchFamily="18" charset="0"/>
              </a:rPr>
              <a:t> супстанци или за израду одређених врста </a:t>
            </a:r>
            <a:r>
              <a:rPr lang="sr-Cyrl-RS" sz="2600" dirty="0">
                <a:solidFill>
                  <a:srgbClr val="002060"/>
                </a:solidFill>
                <a:latin typeface="Times New Roman" pitchFamily="18" charset="0"/>
                <a:cs typeface="Times New Roman" pitchFamily="18" charset="0"/>
              </a:rPr>
              <a:t>депо </a:t>
            </a:r>
            <a:r>
              <a:rPr lang="sr-Cyrl-RS" sz="2600" dirty="0" smtClean="0">
                <a:solidFill>
                  <a:srgbClr val="002060"/>
                </a:solidFill>
                <a:latin typeface="Times New Roman" pitchFamily="18" charset="0"/>
                <a:cs typeface="Times New Roman" pitchFamily="18" charset="0"/>
              </a:rPr>
              <a:t>таблета</a:t>
            </a:r>
            <a:endParaRPr lang="sr-Cyrl-RS" sz="2600" dirty="0">
              <a:solidFill>
                <a:srgbClr val="002060"/>
              </a:solidFill>
              <a:latin typeface="Times New Roman" pitchFamily="18" charset="0"/>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kumimoji="0" lang="sr-Cyrl-RS" sz="2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У</a:t>
            </a:r>
            <a:r>
              <a:rPr kumimoji="0" lang="sr-Cyrl-RS" sz="26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овој техници компресије, на </a:t>
            </a:r>
            <a:r>
              <a:rPr kumimoji="0" lang="sr-Cyrl-RS" sz="26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већ компримовано језгро </a:t>
            </a:r>
            <a:r>
              <a:rPr kumimoji="0" lang="sr-Cyrl-RS" sz="26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примењује се облога у виду гранулата а затим се врши компресија.</a:t>
            </a:r>
            <a:endParaRPr kumimoji="0" lang="sr-Cyrl-RS" sz="2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r-Cyrl-RS" sz="28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Slide Number Placeholder 4"/>
          <p:cNvSpPr>
            <a:spLocks noGrp="1"/>
          </p:cNvSpPr>
          <p:nvPr>
            <p:ph type="sldNum" sz="quarter" idx="12"/>
          </p:nvPr>
        </p:nvSpPr>
        <p:spPr/>
        <p:txBody>
          <a:bodyPr/>
          <a:lstStyle/>
          <a:p>
            <a:fld id="{FAC35BD7-81ED-4096-BB24-7FE10E8A71D6}" type="slidenum">
              <a:rPr lang="en-US" smtClean="0"/>
              <a:pPr/>
              <a:t>3</a:t>
            </a:fld>
            <a:endParaRPr lang="en-US"/>
          </a:p>
        </p:txBody>
      </p:sp>
      <p:pic>
        <p:nvPicPr>
          <p:cNvPr id="6" name="Picture 5" descr="WP_20181029_11_19_54_Pro.jpg"/>
          <p:cNvPicPr>
            <a:picLocks noChangeAspect="1"/>
          </p:cNvPicPr>
          <p:nvPr/>
        </p:nvPicPr>
        <p:blipFill>
          <a:blip r:embed="rId2" cstate="print"/>
          <a:stretch>
            <a:fillRect/>
          </a:stretch>
        </p:blipFill>
        <p:spPr>
          <a:xfrm rot="10800000">
            <a:off x="3563888" y="4875472"/>
            <a:ext cx="5436096" cy="1838511"/>
          </a:xfrm>
          <a:prstGeom prst="rect">
            <a:avLst/>
          </a:prstGeom>
        </p:spPr>
      </p:pic>
      <p:sp>
        <p:nvSpPr>
          <p:cNvPr id="7" name="Rectangle 6"/>
          <p:cNvSpPr/>
          <p:nvPr/>
        </p:nvSpPr>
        <p:spPr>
          <a:xfrm>
            <a:off x="899592" y="404664"/>
            <a:ext cx="7200800" cy="477054"/>
          </a:xfrm>
          <a:prstGeom prst="rect">
            <a:avLst/>
          </a:prstGeom>
        </p:spPr>
        <p:txBody>
          <a:bodyPr wrap="square">
            <a:spAutoFit/>
          </a:bodyPr>
          <a:lstStyle/>
          <a:p>
            <a:pPr marL="342900" lvl="0" indent="-342900" algn="ctr">
              <a:spcBef>
                <a:spcPct val="20000"/>
              </a:spcBef>
              <a:defRPr/>
            </a:pPr>
            <a:r>
              <a:rPr lang="sr-Cyrl-RS" sz="2500" b="1" dirty="0" smtClean="0">
                <a:solidFill>
                  <a:srgbClr val="002060"/>
                </a:solidFill>
                <a:latin typeface="Times New Roman" pitchFamily="18" charset="0"/>
                <a:cs typeface="Times New Roman" pitchFamily="18" charset="0"/>
              </a:rPr>
              <a:t>СУВО ОБЛАГАЊЕ КОМПРЕСИЈОМ</a:t>
            </a:r>
          </a:p>
        </p:txBody>
      </p:sp>
    </p:spTree>
    <p:extLst>
      <p:ext uri="{BB962C8B-B14F-4D97-AF65-F5344CB8AC3E}">
        <p14:creationId xmlns="" xmlns:p14="http://schemas.microsoft.com/office/powerpoint/2010/main" val="9532278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C6AEFB-9BDA-49CB-89C2-B03CC887E8D6}"/>
              </a:ext>
            </a:extLst>
          </p:cNvPr>
          <p:cNvSpPr>
            <a:spLocks noGrp="1"/>
          </p:cNvSpPr>
          <p:nvPr>
            <p:ph type="title"/>
          </p:nvPr>
        </p:nvSpPr>
        <p:spPr>
          <a:xfrm>
            <a:off x="4152551" y="1314450"/>
            <a:ext cx="2802951" cy="990600"/>
          </a:xfrm>
        </p:spPr>
        <p:txBody>
          <a:bodyPr>
            <a:normAutofit/>
          </a:bodyPr>
          <a:lstStyle/>
          <a:p>
            <a:r>
              <a:rPr lang="en-US" altLang="sr-Latn-RS" sz="2700" i="1" dirty="0">
                <a:solidFill>
                  <a:srgbClr val="002060"/>
                </a:solidFill>
                <a:latin typeface="Times New Roman" pitchFamily="18" charset="0"/>
                <a:cs typeface="Times New Roman" pitchFamily="18" charset="0"/>
              </a:rPr>
              <a:t>Model CW-30 (Check </a:t>
            </a:r>
            <a:r>
              <a:rPr lang="en-US" altLang="sr-Latn-RS" sz="2700" i="1" dirty="0" err="1">
                <a:solidFill>
                  <a:srgbClr val="002060"/>
                </a:solidFill>
                <a:latin typeface="Times New Roman" pitchFamily="18" charset="0"/>
                <a:cs typeface="Times New Roman" pitchFamily="18" charset="0"/>
              </a:rPr>
              <a:t>Weigher</a:t>
            </a:r>
            <a:r>
              <a:rPr lang="en-US" altLang="sr-Latn-RS" sz="2700" i="1" dirty="0">
                <a:solidFill>
                  <a:srgbClr val="002060"/>
                </a:solidFill>
                <a:latin typeface="Times New Roman" pitchFamily="18" charset="0"/>
                <a:cs typeface="Times New Roman" pitchFamily="18" charset="0"/>
              </a:rPr>
              <a:t>)</a:t>
            </a:r>
            <a:endParaRPr lang="sr-Latn-RS" sz="2700" dirty="0">
              <a:solidFill>
                <a:srgbClr val="002060"/>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67C26B77-D977-482B-A034-0F0BBB661B5E}"/>
              </a:ext>
            </a:extLst>
          </p:cNvPr>
          <p:cNvSpPr>
            <a:spLocks noGrp="1"/>
          </p:cNvSpPr>
          <p:nvPr>
            <p:ph idx="1"/>
          </p:nvPr>
        </p:nvSpPr>
        <p:spPr>
          <a:xfrm>
            <a:off x="3907173" y="2477692"/>
            <a:ext cx="4543994" cy="2910580"/>
          </a:xfrm>
        </p:spPr>
        <p:txBody>
          <a:bodyPr>
            <a:noAutofit/>
          </a:bodyPr>
          <a:lstStyle/>
          <a:p>
            <a:r>
              <a:rPr lang="ru-RU" altLang="sr-Latn-RS" sz="2100" dirty="0">
                <a:latin typeface="Times New Roman" pitchFamily="18" charset="0"/>
                <a:cs typeface="Times New Roman" pitchFamily="18" charset="0"/>
              </a:rPr>
              <a:t>Аутоматска провера тежине за капсуле </a:t>
            </a:r>
          </a:p>
          <a:p>
            <a:r>
              <a:rPr lang="ru-RU" altLang="sr-Latn-RS" sz="2100" dirty="0">
                <a:latin typeface="Times New Roman" pitchFamily="18" charset="0"/>
                <a:cs typeface="Times New Roman" pitchFamily="18" charset="0"/>
              </a:rPr>
              <a:t>Јединица која може функционисати самостално</a:t>
            </a:r>
          </a:p>
          <a:p>
            <a:r>
              <a:rPr lang="ru-RU" altLang="sr-Latn-RS" sz="2100" dirty="0">
                <a:latin typeface="Times New Roman" pitchFamily="18" charset="0"/>
                <a:cs typeface="Times New Roman" pitchFamily="18" charset="0"/>
              </a:rPr>
              <a:t>Или се може директно повезати на </a:t>
            </a:r>
            <a:r>
              <a:rPr lang="ru-RU" altLang="sr-Latn-RS" sz="2100" dirty="0" smtClean="0">
                <a:latin typeface="Times New Roman" pitchFamily="18" charset="0"/>
                <a:cs typeface="Times New Roman" pitchFamily="18" charset="0"/>
              </a:rPr>
              <a:t>ИН-ЦАП</a:t>
            </a:r>
            <a:endParaRPr lang="ru-RU" altLang="sr-Latn-RS" sz="2100" dirty="0">
              <a:latin typeface="Times New Roman" pitchFamily="18" charset="0"/>
              <a:cs typeface="Times New Roman" pitchFamily="18" charset="0"/>
            </a:endParaRPr>
          </a:p>
        </p:txBody>
      </p:sp>
      <p:pic>
        <p:nvPicPr>
          <p:cNvPr id="4" name="Picture 4" descr="IN-CAP_CW30">
            <a:extLst>
              <a:ext uri="{FF2B5EF4-FFF2-40B4-BE49-F238E27FC236}">
                <a16:creationId xmlns="" xmlns:a16="http://schemas.microsoft.com/office/drawing/2014/main" id="{14AECDC0-35BE-4210-B0DE-5FA879A23D44}"/>
              </a:ext>
            </a:extLst>
          </p:cNvPr>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2205" r="-2" b="865"/>
          <a:stretch/>
        </p:blipFill>
        <p:spPr>
          <a:xfrm>
            <a:off x="15" y="857250"/>
            <a:ext cx="4046205" cy="51435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6" name="Slide Number Placeholder 5"/>
          <p:cNvSpPr>
            <a:spLocks noGrp="1"/>
          </p:cNvSpPr>
          <p:nvPr>
            <p:ph type="sldNum" sz="quarter" idx="12"/>
          </p:nvPr>
        </p:nvSpPr>
        <p:spPr/>
        <p:txBody>
          <a:bodyPr/>
          <a:lstStyle/>
          <a:p>
            <a:fld id="{6D22F896-40B5-4ADD-8801-0D06FADFA095}" type="slidenum">
              <a:rPr lang="en-US" smtClean="0"/>
              <a:pPr/>
              <a:t>30</a:t>
            </a:fld>
            <a:endParaRPr lang="en-US" dirty="0"/>
          </a:p>
        </p:txBody>
      </p:sp>
    </p:spTree>
    <p:extLst>
      <p:ext uri="{BB962C8B-B14F-4D97-AF65-F5344CB8AC3E}">
        <p14:creationId xmlns="" xmlns:p14="http://schemas.microsoft.com/office/powerpoint/2010/main" val="10693976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E611B06-BA7D-42E6-94C6-0EA18B0A02C2}"/>
              </a:ext>
            </a:extLst>
          </p:cNvPr>
          <p:cNvSpPr>
            <a:spLocks noGrp="1"/>
          </p:cNvSpPr>
          <p:nvPr>
            <p:ph type="title"/>
          </p:nvPr>
        </p:nvSpPr>
        <p:spPr>
          <a:xfrm>
            <a:off x="827584" y="-70835"/>
            <a:ext cx="6447501" cy="990600"/>
          </a:xfrm>
        </p:spPr>
        <p:txBody>
          <a:bodyPr>
            <a:normAutofit fontScale="90000"/>
          </a:bodyPr>
          <a:lstStyle/>
          <a:p>
            <a:r>
              <a:rPr lang="sr-Cyrl-RS" dirty="0">
                <a:solidFill>
                  <a:srgbClr val="002060"/>
                </a:solidFill>
                <a:latin typeface="Times New Roman" pitchFamily="18" charset="0"/>
                <a:cs typeface="Times New Roman" pitchFamily="18" charset="0"/>
              </a:rPr>
              <a:t>Израда меких желатинских капсула</a:t>
            </a:r>
            <a:endParaRPr lang="sr-Latn-RS" dirty="0">
              <a:solidFill>
                <a:srgbClr val="002060"/>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0155D031-5D73-42CD-A8DA-1F7007A6DD94}"/>
              </a:ext>
            </a:extLst>
          </p:cNvPr>
          <p:cNvSpPr>
            <a:spLocks noGrp="1"/>
          </p:cNvSpPr>
          <p:nvPr>
            <p:ph idx="1"/>
          </p:nvPr>
        </p:nvSpPr>
        <p:spPr>
          <a:xfrm>
            <a:off x="28846" y="1700808"/>
            <a:ext cx="8936502" cy="4521004"/>
          </a:xfrm>
        </p:spPr>
        <p:txBody>
          <a:bodyPr>
            <a:normAutofit/>
          </a:bodyPr>
          <a:lstStyle/>
          <a:p>
            <a:pPr algn="just"/>
            <a:r>
              <a:rPr lang="ru-RU" sz="2400" dirty="0">
                <a:latin typeface="Times New Roman" pitchFamily="18" charset="0"/>
                <a:cs typeface="Times New Roman" pitchFamily="18" charset="0"/>
              </a:rPr>
              <a:t>Меке желатинске капсуле израђују се у специјалним машинама, где се капсуле </a:t>
            </a:r>
            <a:r>
              <a:rPr lang="ru-RU" sz="2400" b="1" dirty="0">
                <a:latin typeface="Times New Roman" pitchFamily="18" charset="0"/>
                <a:cs typeface="Times New Roman" pitchFamily="18" charset="0"/>
              </a:rPr>
              <a:t>истовремено</a:t>
            </a:r>
            <a:r>
              <a:rPr lang="ru-RU" sz="2400" dirty="0">
                <a:latin typeface="Times New Roman" pitchFamily="18" charset="0"/>
                <a:cs typeface="Times New Roman" pitchFamily="18" charset="0"/>
              </a:rPr>
              <a:t> формирају и пуне. </a:t>
            </a:r>
          </a:p>
          <a:p>
            <a:pPr algn="just"/>
            <a:r>
              <a:rPr lang="ru-RU" sz="2400" dirty="0">
                <a:latin typeface="Times New Roman" pitchFamily="18" charset="0"/>
                <a:cs typeface="Times New Roman" pitchFamily="18" charset="0"/>
              </a:rPr>
              <a:t>Процес израде је прилагођен само изради </a:t>
            </a:r>
            <a:r>
              <a:rPr lang="ru-RU" sz="2400" b="1" dirty="0">
                <a:latin typeface="Times New Roman" pitchFamily="18" charset="0"/>
                <a:cs typeface="Times New Roman" pitchFamily="18" charset="0"/>
              </a:rPr>
              <a:t>омотача од желатине</a:t>
            </a:r>
            <a:r>
              <a:rPr lang="ru-RU" sz="2400" dirty="0">
                <a:latin typeface="Times New Roman" pitchFamily="18" charset="0"/>
                <a:cs typeface="Times New Roman" pitchFamily="18" charset="0"/>
              </a:rPr>
              <a:t>, други материјали се још увек не користе.</a:t>
            </a:r>
          </a:p>
          <a:p>
            <a:pPr algn="just"/>
            <a:r>
              <a:rPr lang="ru-RU" sz="2400" dirty="0">
                <a:latin typeface="Times New Roman" pitchFamily="18" charset="0"/>
                <a:cs typeface="Times New Roman" pitchFamily="18" charset="0"/>
              </a:rPr>
              <a:t>Сва одељења фабрике за израду меких капсула, осим одељења за припремање желатине, су </a:t>
            </a:r>
            <a:r>
              <a:rPr lang="ru-RU" sz="2400" b="1" dirty="0">
                <a:latin typeface="Times New Roman" pitchFamily="18" charset="0"/>
                <a:cs typeface="Times New Roman" pitchFamily="18" charset="0"/>
              </a:rPr>
              <a:t>климатизована</a:t>
            </a:r>
            <a:r>
              <a:rPr lang="ru-RU" sz="2400" dirty="0">
                <a:latin typeface="Times New Roman" pitchFamily="18" charset="0"/>
                <a:cs typeface="Times New Roman" pitchFamily="18" charset="0"/>
              </a:rPr>
              <a:t>. </a:t>
            </a:r>
          </a:p>
          <a:p>
            <a:pPr algn="just"/>
            <a:r>
              <a:rPr lang="ru-RU" sz="2400" dirty="0">
                <a:latin typeface="Times New Roman" pitchFamily="18" charset="0"/>
                <a:cs typeface="Times New Roman" pitchFamily="18" charset="0"/>
              </a:rPr>
              <a:t>Овим се обезбеђује заштита желатинских филмова, одговарајуће сушење и константно низак садржај влаге супстанци и раствора за израду. </a:t>
            </a:r>
          </a:p>
          <a:p>
            <a:pPr algn="just"/>
            <a:r>
              <a:rPr lang="ru-RU" sz="2400" dirty="0">
                <a:latin typeface="Times New Roman" pitchFamily="18" charset="0"/>
                <a:cs typeface="Times New Roman" pitchFamily="18" charset="0"/>
              </a:rPr>
              <a:t>Температура је у границама од 20-22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C</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влажност до 40% у радним одељењима и до 20-30% у одељењима за сушење</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pPr/>
              <a:t>31</a:t>
            </a:fld>
            <a:endParaRPr lang="en-US" dirty="0"/>
          </a:p>
        </p:txBody>
      </p:sp>
    </p:spTree>
    <p:extLst>
      <p:ext uri="{BB962C8B-B14F-4D97-AF65-F5344CB8AC3E}">
        <p14:creationId xmlns="" xmlns:p14="http://schemas.microsoft.com/office/powerpoint/2010/main" val="10857297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1F44F57-A882-4D8F-94D1-DF1E3E1CFEBF}"/>
              </a:ext>
            </a:extLst>
          </p:cNvPr>
          <p:cNvSpPr>
            <a:spLocks noGrp="1"/>
          </p:cNvSpPr>
          <p:nvPr>
            <p:ph idx="1"/>
          </p:nvPr>
        </p:nvSpPr>
        <p:spPr>
          <a:xfrm>
            <a:off x="73856" y="941657"/>
            <a:ext cx="8915400" cy="4969412"/>
          </a:xfrm>
        </p:spPr>
        <p:txBody>
          <a:bodyPr>
            <a:noAutofit/>
          </a:bodyPr>
          <a:lstStyle/>
          <a:p>
            <a:endParaRPr lang="sr-Latn-CS" altLang="sr-Latn-RS" sz="2100" b="1" dirty="0">
              <a:solidFill>
                <a:srgbClr val="002060"/>
              </a:solidFill>
              <a:latin typeface="Times New Roman" pitchFamily="18" charset="0"/>
              <a:cs typeface="Times New Roman" pitchFamily="18" charset="0"/>
            </a:endParaRPr>
          </a:p>
          <a:p>
            <a:r>
              <a:rPr lang="ru-RU" altLang="sr-Latn-RS" sz="2100" b="1" dirty="0">
                <a:solidFill>
                  <a:srgbClr val="002060"/>
                </a:solidFill>
                <a:latin typeface="Times New Roman" pitchFamily="18" charset="0"/>
                <a:cs typeface="Times New Roman" pitchFamily="18" charset="0"/>
              </a:rPr>
              <a:t>Фазе израде:</a:t>
            </a:r>
          </a:p>
          <a:p>
            <a:endParaRPr lang="ru-RU" altLang="sr-Latn-RS" sz="2100" b="1" dirty="0">
              <a:solidFill>
                <a:srgbClr val="002060"/>
              </a:solidFill>
              <a:latin typeface="Times New Roman" pitchFamily="18" charset="0"/>
              <a:cs typeface="Times New Roman" pitchFamily="18" charset="0"/>
            </a:endParaRPr>
          </a:p>
          <a:p>
            <a:r>
              <a:rPr lang="ru-RU" altLang="sr-Latn-RS" sz="2400" dirty="0">
                <a:latin typeface="Times New Roman" pitchFamily="18" charset="0"/>
                <a:cs typeface="Times New Roman" pitchFamily="18" charset="0"/>
              </a:rPr>
              <a:t>Припрема раствора желатине</a:t>
            </a:r>
          </a:p>
          <a:p>
            <a:r>
              <a:rPr lang="ru-RU" altLang="sr-Latn-RS" sz="2400" dirty="0">
                <a:latin typeface="Times New Roman" pitchFamily="18" charset="0"/>
                <a:cs typeface="Times New Roman" pitchFamily="18" charset="0"/>
              </a:rPr>
              <a:t>Формирање, пуњење и затварање капсула</a:t>
            </a:r>
          </a:p>
          <a:p>
            <a:r>
              <a:rPr lang="ru-RU" altLang="sr-Latn-RS" sz="2400" dirty="0">
                <a:latin typeface="Times New Roman" pitchFamily="18" charset="0"/>
                <a:cs typeface="Times New Roman" pitchFamily="18" charset="0"/>
              </a:rPr>
              <a:t>Прање (ксилол и триметил бензен)</a:t>
            </a:r>
          </a:p>
          <a:p>
            <a:r>
              <a:rPr lang="ru-RU" altLang="sr-Latn-RS" sz="2400" dirty="0">
                <a:latin typeface="Times New Roman" pitchFamily="18" charset="0"/>
                <a:cs typeface="Times New Roman" pitchFamily="18" charset="0"/>
              </a:rPr>
              <a:t>Сушење</a:t>
            </a:r>
          </a:p>
          <a:p>
            <a:r>
              <a:rPr lang="ru-RU" altLang="sr-Latn-RS" sz="2400" dirty="0">
                <a:latin typeface="Times New Roman" pitchFamily="18" charset="0"/>
                <a:cs typeface="Times New Roman" pitchFamily="18" charset="0"/>
              </a:rPr>
              <a:t>Штампање капсула </a:t>
            </a:r>
          </a:p>
          <a:p>
            <a:r>
              <a:rPr lang="ru-RU" altLang="sr-Latn-RS" sz="2400" dirty="0">
                <a:latin typeface="Times New Roman" pitchFamily="18" charset="0"/>
                <a:cs typeface="Times New Roman" pitchFamily="18" charset="0"/>
              </a:rPr>
              <a:t>Контрола квалитета.</a:t>
            </a:r>
          </a:p>
          <a:p>
            <a:pPr lvl="1">
              <a:buFontTx/>
              <a:buNone/>
            </a:pPr>
            <a:endParaRPr lang="sr-Latn-CS" altLang="sr-Latn-RS" sz="2100" dirty="0">
              <a:latin typeface="Times New Roman" pitchFamily="18" charset="0"/>
              <a:cs typeface="Times New Roman" pitchFamily="18" charset="0"/>
            </a:endParaRPr>
          </a:p>
          <a:p>
            <a:pPr lvl="1"/>
            <a:endParaRPr lang="sr-Latn-CS" altLang="sr-Latn-RS" sz="2100" dirty="0">
              <a:solidFill>
                <a:srgbClr val="FFFF99"/>
              </a:solidFill>
              <a:latin typeface="Times New Roman" pitchFamily="18" charset="0"/>
              <a:cs typeface="Times New Roman" pitchFamily="18" charset="0"/>
            </a:endParaRPr>
          </a:p>
          <a:p>
            <a:pPr marL="342900" lvl="1" indent="0">
              <a:buNone/>
            </a:pPr>
            <a:endParaRPr lang="sr-Latn-CS" altLang="sr-Latn-RS" sz="2100" dirty="0">
              <a:latin typeface="Times New Roman" pitchFamily="18" charset="0"/>
              <a:cs typeface="Times New Roman" pitchFamily="18" charset="0"/>
            </a:endParaRPr>
          </a:p>
          <a:p>
            <a:endParaRPr lang="sr-Latn-RS" sz="2100" dirty="0">
              <a:latin typeface="Times New Roman" pitchFamily="18" charset="0"/>
              <a:cs typeface="Times New Roman" pitchFamily="18" charset="0"/>
            </a:endParaRPr>
          </a:p>
        </p:txBody>
      </p:sp>
      <p:pic>
        <p:nvPicPr>
          <p:cNvPr id="5" name="Picture 4" descr="200506071025120">
            <a:extLst>
              <a:ext uri="{FF2B5EF4-FFF2-40B4-BE49-F238E27FC236}">
                <a16:creationId xmlns="" xmlns:a16="http://schemas.microsoft.com/office/drawing/2014/main" id="{E23BD77E-29E3-4C7E-995F-A85E1960DE11}"/>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0072" y="2996952"/>
            <a:ext cx="3661796" cy="30280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6D22F896-40B5-4ADD-8801-0D06FADFA095}" type="slidenum">
              <a:rPr lang="en-US" smtClean="0"/>
              <a:pPr/>
              <a:t>32</a:t>
            </a:fld>
            <a:endParaRPr lang="en-US" dirty="0"/>
          </a:p>
        </p:txBody>
      </p:sp>
    </p:spTree>
    <p:extLst>
      <p:ext uri="{BB962C8B-B14F-4D97-AF65-F5344CB8AC3E}">
        <p14:creationId xmlns="" xmlns:p14="http://schemas.microsoft.com/office/powerpoint/2010/main" val="1202115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altLang="sr-Latn-RS" sz="3600" b="1" dirty="0" smtClean="0">
                <a:latin typeface="Times New Roman" pitchFamily="18" charset="0"/>
                <a:cs typeface="Times New Roman" pitchFamily="18" charset="0"/>
              </a:rPr>
              <a:t>Омотач</a:t>
            </a:r>
            <a:r>
              <a:rPr lang="sr-Cyrl-RS" altLang="sr-Latn-RS" sz="3600" b="1" u="sng" dirty="0" smtClean="0">
                <a:latin typeface="Times New Roman" pitchFamily="18" charset="0"/>
                <a:cs typeface="Times New Roman" pitchFamily="18" charset="0"/>
              </a:rPr>
              <a:t> </a:t>
            </a:r>
            <a:r>
              <a:rPr lang="sr-Cyrl-RS" altLang="sr-Latn-RS" sz="3600" b="1" dirty="0" smtClean="0">
                <a:latin typeface="Times New Roman" pitchFamily="18" charset="0"/>
                <a:cs typeface="Times New Roman" pitchFamily="18" charset="0"/>
              </a:rPr>
              <a:t>меке желатинозне капсуле</a:t>
            </a:r>
            <a:endParaRPr lang="en-US" dirty="0"/>
          </a:p>
        </p:txBody>
      </p:sp>
      <p:sp>
        <p:nvSpPr>
          <p:cNvPr id="3" name="Slide Number Placeholder 2"/>
          <p:cNvSpPr>
            <a:spLocks noGrp="1"/>
          </p:cNvSpPr>
          <p:nvPr>
            <p:ph type="sldNum" sz="quarter" idx="12"/>
          </p:nvPr>
        </p:nvSpPr>
        <p:spPr/>
        <p:txBody>
          <a:bodyPr/>
          <a:lstStyle/>
          <a:p>
            <a:fld id="{A237B48B-AAB8-4330-BD4B-5F14DEF01212}" type="slidenum">
              <a:rPr lang="en-US" smtClean="0"/>
              <a:pPr/>
              <a:t>33</a:t>
            </a:fld>
            <a:endParaRPr lang="en-US"/>
          </a:p>
        </p:txBody>
      </p:sp>
      <p:sp>
        <p:nvSpPr>
          <p:cNvPr id="4" name="Content Placeholder 3"/>
          <p:cNvSpPr>
            <a:spLocks noGrp="1"/>
          </p:cNvSpPr>
          <p:nvPr>
            <p:ph sz="quarter" idx="1"/>
          </p:nvPr>
        </p:nvSpPr>
        <p:spPr/>
        <p:txBody>
          <a:bodyPr>
            <a:normAutofit fontScale="77500" lnSpcReduction="20000"/>
          </a:bodyPr>
          <a:lstStyle/>
          <a:p>
            <a:r>
              <a:rPr lang="sr-Cyrl-RS" altLang="sr-Latn-RS" sz="2800" b="1" u="sng" dirty="0" smtClean="0">
                <a:latin typeface="Times New Roman" pitchFamily="18" charset="0"/>
                <a:cs typeface="Times New Roman" pitchFamily="18" charset="0"/>
              </a:rPr>
              <a:t>Омотач </a:t>
            </a:r>
            <a:r>
              <a:rPr lang="sr-Cyrl-RS" altLang="sr-Latn-RS" sz="2800" b="1" dirty="0" smtClean="0">
                <a:latin typeface="Times New Roman" pitchFamily="18" charset="0"/>
                <a:cs typeface="Times New Roman" pitchFamily="18" charset="0"/>
              </a:rPr>
              <a:t>меке желатинозне капсуле </a:t>
            </a:r>
            <a:r>
              <a:rPr lang="sr-Cyrl-RS" altLang="sr-Latn-RS" sz="2800" b="1" u="sng" dirty="0" smtClean="0">
                <a:latin typeface="Times New Roman" pitchFamily="18" charset="0"/>
                <a:cs typeface="Times New Roman" pitchFamily="18" charset="0"/>
              </a:rPr>
              <a:t>садржи</a:t>
            </a:r>
            <a:r>
              <a:rPr lang="sr-Latn-CS" altLang="sr-Latn-RS" sz="2800" b="1" dirty="0" smtClean="0">
                <a:latin typeface="Times New Roman" pitchFamily="18" charset="0"/>
                <a:cs typeface="Times New Roman" pitchFamily="18" charset="0"/>
              </a:rPr>
              <a:t>:</a:t>
            </a:r>
          </a:p>
          <a:p>
            <a:pPr>
              <a:buFontTx/>
              <a:buNone/>
            </a:pPr>
            <a:endParaRPr lang="sr-Latn-CS" altLang="sr-Latn-RS" sz="2800" b="1" dirty="0" smtClean="0">
              <a:latin typeface="Times New Roman" pitchFamily="18" charset="0"/>
              <a:cs typeface="Times New Roman" pitchFamily="18" charset="0"/>
            </a:endParaRPr>
          </a:p>
          <a:p>
            <a:pPr lvl="1"/>
            <a:r>
              <a:rPr lang="sr-Cyrl-RS" altLang="sr-Latn-RS" sz="2800" dirty="0" smtClean="0">
                <a:latin typeface="Times New Roman" pitchFamily="18" charset="0"/>
                <a:cs typeface="Times New Roman" pitchFamily="18" charset="0"/>
              </a:rPr>
              <a:t>Желатина</a:t>
            </a:r>
            <a:r>
              <a:rPr lang="sr-Latn-CS" altLang="sr-Latn-RS" sz="2800" dirty="0" smtClean="0">
                <a:latin typeface="Times New Roman" pitchFamily="18" charset="0"/>
                <a:cs typeface="Times New Roman" pitchFamily="18" charset="0"/>
              </a:rPr>
              <a:t>		     </a:t>
            </a:r>
            <a:r>
              <a:rPr lang="sr-Cyrl-RS" altLang="sr-Latn-RS" sz="2800" dirty="0" smtClean="0">
                <a:latin typeface="Times New Roman" pitchFamily="18" charset="0"/>
                <a:cs typeface="Times New Roman" pitchFamily="18" charset="0"/>
              </a:rPr>
              <a:t>          </a:t>
            </a:r>
            <a:r>
              <a:rPr lang="sr-Latn-CS" altLang="sr-Latn-RS" sz="2800" dirty="0" smtClean="0">
                <a:latin typeface="Times New Roman" pitchFamily="18" charset="0"/>
                <a:cs typeface="Times New Roman" pitchFamily="18" charset="0"/>
              </a:rPr>
              <a:t>40 – 50%</a:t>
            </a:r>
          </a:p>
          <a:p>
            <a:pPr lvl="1"/>
            <a:r>
              <a:rPr lang="sr-Cyrl-RS" altLang="sr-Latn-RS" sz="2800" dirty="0" smtClean="0">
                <a:latin typeface="Times New Roman" pitchFamily="18" charset="0"/>
                <a:cs typeface="Times New Roman" pitchFamily="18" charset="0"/>
              </a:rPr>
              <a:t>Пластификатор </a:t>
            </a:r>
            <a:r>
              <a:rPr lang="sr-Latn-CS" altLang="sr-Latn-RS" sz="2800" dirty="0" smtClean="0">
                <a:latin typeface="Times New Roman" pitchFamily="18" charset="0"/>
                <a:cs typeface="Times New Roman" pitchFamily="18" charset="0"/>
              </a:rPr>
              <a:t>		20 – 30%</a:t>
            </a:r>
          </a:p>
          <a:p>
            <a:pPr lvl="1"/>
            <a:r>
              <a:rPr lang="sr-Cyrl-RS" altLang="sr-Latn-RS" sz="2800" dirty="0" smtClean="0">
                <a:latin typeface="Times New Roman" pitchFamily="18" charset="0"/>
                <a:cs typeface="Times New Roman" pitchFamily="18" charset="0"/>
              </a:rPr>
              <a:t>Вода</a:t>
            </a:r>
            <a:r>
              <a:rPr lang="sr-Latn-CS" altLang="sr-Latn-RS" sz="2800" dirty="0" smtClean="0">
                <a:latin typeface="Times New Roman" pitchFamily="18" charset="0"/>
                <a:cs typeface="Times New Roman" pitchFamily="18" charset="0"/>
              </a:rPr>
              <a:t>			 30 – 40 %</a:t>
            </a:r>
          </a:p>
          <a:p>
            <a:pPr lvl="2"/>
            <a:r>
              <a:rPr lang="sr-Cyrl-RS" altLang="sr-Latn-RS" sz="2800" dirty="0" smtClean="0">
                <a:latin typeface="Times New Roman" pitchFamily="18" charset="0"/>
                <a:cs typeface="Times New Roman" pitchFamily="18" charset="0"/>
              </a:rPr>
              <a:t>Конзерванс (калијум сорбат</a:t>
            </a:r>
            <a:r>
              <a:rPr lang="sr-Latn-CS" altLang="sr-Latn-RS" sz="2800" dirty="0" smtClean="0">
                <a:latin typeface="Times New Roman" pitchFamily="18" charset="0"/>
                <a:cs typeface="Times New Roman" pitchFamily="18" charset="0"/>
              </a:rPr>
              <a:t>; </a:t>
            </a:r>
            <a:r>
              <a:rPr lang="sr-Cyrl-RS" altLang="sr-Latn-RS" sz="2800" dirty="0" smtClean="0">
                <a:latin typeface="Times New Roman" pitchFamily="18" charset="0"/>
                <a:cs typeface="Times New Roman" pitchFamily="18" charset="0"/>
              </a:rPr>
              <a:t>парабени</a:t>
            </a:r>
            <a:r>
              <a:rPr lang="sr-Latn-CS" altLang="sr-Latn-RS" sz="2800" dirty="0" smtClean="0">
                <a:latin typeface="Times New Roman" pitchFamily="18" charset="0"/>
                <a:cs typeface="Times New Roman" pitchFamily="18" charset="0"/>
              </a:rPr>
              <a:t>)</a:t>
            </a:r>
          </a:p>
          <a:p>
            <a:pPr lvl="2"/>
            <a:r>
              <a:rPr lang="sr-Cyrl-RS" altLang="sr-Latn-RS" sz="2800" dirty="0" smtClean="0">
                <a:latin typeface="Times New Roman" pitchFamily="18" charset="0"/>
                <a:cs typeface="Times New Roman" pitchFamily="18" charset="0"/>
              </a:rPr>
              <a:t>Боје и ароме</a:t>
            </a:r>
            <a:endParaRPr lang="sr-Latn-CS" altLang="sr-Latn-RS" sz="2800" dirty="0" smtClean="0">
              <a:latin typeface="Times New Roman" pitchFamily="18" charset="0"/>
              <a:cs typeface="Times New Roman" pitchFamily="18" charset="0"/>
            </a:endParaRPr>
          </a:p>
          <a:p>
            <a:pPr>
              <a:lnSpc>
                <a:spcPct val="90000"/>
              </a:lnSpc>
            </a:pPr>
            <a:endParaRPr lang="sr-Cyrl-RS" altLang="sr-Latn-RS" sz="3000" dirty="0" smtClean="0">
              <a:solidFill>
                <a:schemeClr val="tx2"/>
              </a:solidFill>
              <a:latin typeface="Times New Roman" pitchFamily="18" charset="0"/>
              <a:cs typeface="Times New Roman" pitchFamily="18" charset="0"/>
            </a:endParaRPr>
          </a:p>
          <a:p>
            <a:pPr>
              <a:lnSpc>
                <a:spcPct val="90000"/>
              </a:lnSpc>
            </a:pPr>
            <a:r>
              <a:rPr lang="sr-Cyrl-RS" altLang="sr-Latn-RS" sz="3000" dirty="0" smtClean="0">
                <a:solidFill>
                  <a:schemeClr val="tx2"/>
                </a:solidFill>
                <a:latin typeface="Times New Roman" pitchFamily="18" charset="0"/>
                <a:cs typeface="Times New Roman" pitchFamily="18" charset="0"/>
              </a:rPr>
              <a:t>Однос желатине и глицерола даје одгоарајућу чврстину:</a:t>
            </a:r>
            <a:endParaRPr lang="sr-Latn-CS" altLang="sr-Latn-RS" sz="3000" dirty="0" smtClean="0">
              <a:solidFill>
                <a:schemeClr val="tx2"/>
              </a:solidFill>
              <a:latin typeface="Times New Roman" pitchFamily="18" charset="0"/>
              <a:cs typeface="Times New Roman" pitchFamily="18" charset="0"/>
            </a:endParaRPr>
          </a:p>
          <a:p>
            <a:pPr lvl="1">
              <a:lnSpc>
                <a:spcPct val="90000"/>
              </a:lnSpc>
              <a:buFontTx/>
              <a:buNone/>
            </a:pPr>
            <a:endParaRPr lang="sr-Latn-CS" altLang="sr-Latn-RS" sz="2800" dirty="0" smtClean="0">
              <a:latin typeface="Times New Roman" pitchFamily="18" charset="0"/>
              <a:cs typeface="Times New Roman" pitchFamily="18" charset="0"/>
            </a:endParaRPr>
          </a:p>
          <a:p>
            <a:pPr>
              <a:lnSpc>
                <a:spcPct val="90000"/>
              </a:lnSpc>
            </a:pPr>
            <a:r>
              <a:rPr lang="sr-Cyrl-RS" altLang="sr-Latn-RS" sz="3300" b="1" dirty="0" smtClean="0">
                <a:solidFill>
                  <a:schemeClr val="tx2"/>
                </a:solidFill>
                <a:latin typeface="Times New Roman" pitchFamily="18" charset="0"/>
                <a:cs typeface="Times New Roman" pitchFamily="18" charset="0"/>
              </a:rPr>
              <a:t>Меке</a:t>
            </a:r>
            <a:r>
              <a:rPr lang="sr-Latn-CS" altLang="sr-Latn-RS" sz="3300" dirty="0" smtClean="0">
                <a:solidFill>
                  <a:schemeClr val="tx2"/>
                </a:solidFill>
                <a:latin typeface="Times New Roman" pitchFamily="18" charset="0"/>
                <a:cs typeface="Times New Roman" pitchFamily="18" charset="0"/>
              </a:rPr>
              <a:t>: 	1 </a:t>
            </a:r>
            <a:r>
              <a:rPr lang="sr-Cyrl-RS" altLang="sr-Latn-RS" sz="3300" dirty="0" smtClean="0">
                <a:solidFill>
                  <a:schemeClr val="tx2"/>
                </a:solidFill>
                <a:latin typeface="Times New Roman" pitchFamily="18" charset="0"/>
                <a:cs typeface="Times New Roman" pitchFamily="18" charset="0"/>
              </a:rPr>
              <a:t>део желатине</a:t>
            </a:r>
            <a:r>
              <a:rPr lang="sr-Latn-CS" altLang="sr-Latn-RS" sz="3300" dirty="0" smtClean="0">
                <a:solidFill>
                  <a:schemeClr val="tx2"/>
                </a:solidFill>
                <a:latin typeface="Times New Roman" pitchFamily="18" charset="0"/>
                <a:cs typeface="Times New Roman" pitchFamily="18" charset="0"/>
              </a:rPr>
              <a:t>+ 0,8 </a:t>
            </a:r>
            <a:r>
              <a:rPr lang="sr-Cyrl-RS" altLang="sr-Latn-RS" sz="3300" dirty="0" smtClean="0">
                <a:solidFill>
                  <a:schemeClr val="tx2"/>
                </a:solidFill>
                <a:latin typeface="Times New Roman" pitchFamily="18" charset="0"/>
                <a:cs typeface="Times New Roman" pitchFamily="18" charset="0"/>
              </a:rPr>
              <a:t>делова глицерола</a:t>
            </a:r>
            <a:endParaRPr lang="sr-Latn-CS" altLang="sr-Latn-RS" sz="3300" dirty="0" smtClean="0">
              <a:solidFill>
                <a:schemeClr val="tx2"/>
              </a:solidFill>
              <a:latin typeface="Times New Roman" pitchFamily="18" charset="0"/>
              <a:cs typeface="Times New Roman" pitchFamily="18" charset="0"/>
            </a:endParaRPr>
          </a:p>
          <a:p>
            <a:pPr>
              <a:lnSpc>
                <a:spcPct val="90000"/>
              </a:lnSpc>
            </a:pPr>
            <a:r>
              <a:rPr lang="sr-Cyrl-RS" altLang="sr-Latn-RS" sz="3300" b="1" dirty="0" smtClean="0">
                <a:solidFill>
                  <a:schemeClr val="tx2"/>
                </a:solidFill>
                <a:latin typeface="Times New Roman" pitchFamily="18" charset="0"/>
                <a:cs typeface="Times New Roman" pitchFamily="18" charset="0"/>
              </a:rPr>
              <a:t>Средње</a:t>
            </a:r>
            <a:r>
              <a:rPr lang="sr-Latn-CS" altLang="sr-Latn-RS" sz="3300" dirty="0" smtClean="0">
                <a:solidFill>
                  <a:schemeClr val="tx2"/>
                </a:solidFill>
                <a:latin typeface="Times New Roman" pitchFamily="18" charset="0"/>
                <a:cs typeface="Times New Roman" pitchFamily="18" charset="0"/>
              </a:rPr>
              <a:t>: 	</a:t>
            </a:r>
            <a:r>
              <a:rPr lang="sr-Cyrl-RS" altLang="sr-Latn-RS" sz="3300" dirty="0" smtClean="0">
                <a:solidFill>
                  <a:schemeClr val="tx2"/>
                </a:solidFill>
                <a:latin typeface="Times New Roman" pitchFamily="18" charset="0"/>
                <a:cs typeface="Times New Roman" pitchFamily="18" charset="0"/>
              </a:rPr>
              <a:t>1 део желатине </a:t>
            </a:r>
            <a:r>
              <a:rPr lang="sr-Latn-CS" altLang="sr-Latn-RS" sz="3300" dirty="0" smtClean="0">
                <a:solidFill>
                  <a:schemeClr val="tx2"/>
                </a:solidFill>
                <a:latin typeface="Times New Roman" pitchFamily="18" charset="0"/>
                <a:cs typeface="Times New Roman" pitchFamily="18" charset="0"/>
              </a:rPr>
              <a:t>+ 0,6 </a:t>
            </a:r>
            <a:r>
              <a:rPr lang="sr-Cyrl-RS" altLang="sr-Latn-RS" sz="3300" dirty="0" smtClean="0">
                <a:solidFill>
                  <a:schemeClr val="tx2"/>
                </a:solidFill>
                <a:latin typeface="Times New Roman" pitchFamily="18" charset="0"/>
                <a:cs typeface="Times New Roman" pitchFamily="18" charset="0"/>
              </a:rPr>
              <a:t>делова глицерола</a:t>
            </a:r>
            <a:endParaRPr lang="sr-Latn-CS" altLang="sr-Latn-RS" sz="3300" dirty="0" smtClean="0">
              <a:solidFill>
                <a:schemeClr val="tx2"/>
              </a:solidFill>
              <a:latin typeface="Times New Roman" pitchFamily="18" charset="0"/>
              <a:cs typeface="Times New Roman" pitchFamily="18" charset="0"/>
            </a:endParaRPr>
          </a:p>
          <a:p>
            <a:pPr>
              <a:lnSpc>
                <a:spcPct val="90000"/>
              </a:lnSpc>
            </a:pPr>
            <a:r>
              <a:rPr lang="sr-Cyrl-RS" altLang="sr-Latn-RS" sz="3300" b="1" dirty="0" smtClean="0">
                <a:solidFill>
                  <a:schemeClr val="tx2"/>
                </a:solidFill>
                <a:latin typeface="Times New Roman" pitchFamily="18" charset="0"/>
                <a:cs typeface="Times New Roman" pitchFamily="18" charset="0"/>
              </a:rPr>
              <a:t>Чврсте</a:t>
            </a:r>
            <a:r>
              <a:rPr lang="sr-Latn-CS" altLang="sr-Latn-RS" sz="3300" dirty="0" smtClean="0">
                <a:solidFill>
                  <a:schemeClr val="tx2"/>
                </a:solidFill>
                <a:latin typeface="Times New Roman" pitchFamily="18" charset="0"/>
                <a:cs typeface="Times New Roman" pitchFamily="18" charset="0"/>
              </a:rPr>
              <a:t>: 	1 </a:t>
            </a:r>
            <a:r>
              <a:rPr lang="sr-Cyrl-RS" altLang="sr-Latn-RS" sz="3300" dirty="0" smtClean="0">
                <a:solidFill>
                  <a:schemeClr val="tx2"/>
                </a:solidFill>
                <a:latin typeface="Times New Roman" pitchFamily="18" charset="0"/>
                <a:cs typeface="Times New Roman" pitchFamily="18" charset="0"/>
              </a:rPr>
              <a:t>део желатине </a:t>
            </a:r>
            <a:r>
              <a:rPr lang="sr-Latn-CS" altLang="sr-Latn-RS" sz="3300" dirty="0" smtClean="0">
                <a:solidFill>
                  <a:schemeClr val="tx2"/>
                </a:solidFill>
                <a:latin typeface="Times New Roman" pitchFamily="18" charset="0"/>
                <a:cs typeface="Times New Roman" pitchFamily="18" charset="0"/>
              </a:rPr>
              <a:t>+ 0,4 </a:t>
            </a:r>
            <a:r>
              <a:rPr lang="sr-Cyrl-RS" altLang="sr-Latn-RS" sz="3300" dirty="0" smtClean="0">
                <a:solidFill>
                  <a:schemeClr val="tx2"/>
                </a:solidFill>
                <a:latin typeface="Times New Roman" pitchFamily="18" charset="0"/>
                <a:cs typeface="Times New Roman" pitchFamily="18" charset="0"/>
              </a:rPr>
              <a:t>делова глицерола</a:t>
            </a:r>
            <a:endParaRPr lang="sr-Latn-CS" altLang="sr-Latn-RS" sz="3300" dirty="0" smtClean="0">
              <a:solidFill>
                <a:schemeClr val="tx2"/>
              </a:solidFill>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F3FCD6-3E3C-4E98-8AED-98CAC402B1B7}"/>
              </a:ext>
            </a:extLst>
          </p:cNvPr>
          <p:cNvSpPr>
            <a:spLocks noGrp="1"/>
          </p:cNvSpPr>
          <p:nvPr>
            <p:ph type="title"/>
          </p:nvPr>
        </p:nvSpPr>
        <p:spPr>
          <a:xfrm>
            <a:off x="899592" y="-99392"/>
            <a:ext cx="6447501" cy="990600"/>
          </a:xfrm>
        </p:spPr>
        <p:txBody>
          <a:bodyPr/>
          <a:lstStyle/>
          <a:p>
            <a:r>
              <a:rPr lang="sr-Cyrl-RS" dirty="0">
                <a:solidFill>
                  <a:srgbClr val="002060"/>
                </a:solidFill>
                <a:latin typeface="Times New Roman" pitchFamily="18" charset="0"/>
                <a:cs typeface="Times New Roman" pitchFamily="18" charset="0"/>
              </a:rPr>
              <a:t>Припрема раствора желатине</a:t>
            </a:r>
            <a:endParaRPr lang="sr-Latn-RS" dirty="0">
              <a:solidFill>
                <a:srgbClr val="002060"/>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3BF4736E-0635-46B7-9BF8-12A05E910D44}"/>
              </a:ext>
            </a:extLst>
          </p:cNvPr>
          <p:cNvSpPr>
            <a:spLocks noGrp="1"/>
          </p:cNvSpPr>
          <p:nvPr>
            <p:ph idx="1"/>
          </p:nvPr>
        </p:nvSpPr>
        <p:spPr>
          <a:xfrm>
            <a:off x="179512" y="1340768"/>
            <a:ext cx="8868476" cy="5115255"/>
          </a:xfrm>
        </p:spPr>
        <p:txBody>
          <a:bodyPr>
            <a:normAutofit/>
          </a:bodyPr>
          <a:lstStyle/>
          <a:p>
            <a:pPr algn="just"/>
            <a:r>
              <a:rPr lang="ru-RU" sz="2100" dirty="0">
                <a:latin typeface="Times New Roman" pitchFamily="18" charset="0"/>
                <a:cs typeface="Times New Roman" pitchFamily="18" charset="0"/>
              </a:rPr>
              <a:t>одмерена количина </a:t>
            </a:r>
            <a:r>
              <a:rPr lang="ru-RU" sz="2100" b="1" dirty="0">
                <a:latin typeface="Times New Roman" pitchFamily="18" charset="0"/>
                <a:cs typeface="Times New Roman" pitchFamily="18" charset="0"/>
              </a:rPr>
              <a:t>желатине</a:t>
            </a:r>
            <a:r>
              <a:rPr lang="ru-RU" sz="2100" dirty="0">
                <a:latin typeface="Times New Roman" pitchFamily="18" charset="0"/>
                <a:cs typeface="Times New Roman" pitchFamily="18" charset="0"/>
              </a:rPr>
              <a:t>, меша се са </a:t>
            </a:r>
            <a:r>
              <a:rPr lang="ru-RU" sz="2100" b="1" dirty="0">
                <a:latin typeface="Times New Roman" pitchFamily="18" charset="0"/>
                <a:cs typeface="Times New Roman" pitchFamily="18" charset="0"/>
              </a:rPr>
              <a:t>водом</a:t>
            </a:r>
            <a:r>
              <a:rPr lang="ru-RU" sz="2100" dirty="0">
                <a:latin typeface="Times New Roman" pitchFamily="18" charset="0"/>
                <a:cs typeface="Times New Roman" pitchFamily="18" charset="0"/>
              </a:rPr>
              <a:t> охлађеном на </a:t>
            </a:r>
            <a:r>
              <a:rPr lang="ru-RU" sz="2100" dirty="0" smtClean="0">
                <a:latin typeface="Times New Roman" pitchFamily="18" charset="0"/>
                <a:cs typeface="Times New Roman" pitchFamily="18" charset="0"/>
              </a:rPr>
              <a:t>7°</a:t>
            </a:r>
            <a:r>
              <a:rPr lang="en-US" sz="2100" dirty="0" smtClean="0">
                <a:latin typeface="Times New Roman" pitchFamily="18" charset="0"/>
                <a:cs typeface="Times New Roman" pitchFamily="18" charset="0"/>
              </a:rPr>
              <a:t>C</a:t>
            </a:r>
            <a:r>
              <a:rPr lang="sr-Cyrl-RS" sz="2100" dirty="0" smtClean="0">
                <a:latin typeface="Times New Roman" pitchFamily="18" charset="0"/>
                <a:cs typeface="Times New Roman" pitchFamily="18" charset="0"/>
              </a:rPr>
              <a:t> </a:t>
            </a:r>
            <a:r>
              <a:rPr lang="ru-RU" sz="2100" dirty="0" smtClean="0">
                <a:latin typeface="Times New Roman" pitchFamily="18" charset="0"/>
                <a:cs typeface="Times New Roman" pitchFamily="18" charset="0"/>
              </a:rPr>
              <a:t>Добијена </a:t>
            </a:r>
            <a:r>
              <a:rPr lang="ru-RU" sz="2100" dirty="0">
                <a:latin typeface="Times New Roman" pitchFamily="18" charset="0"/>
                <a:cs typeface="Times New Roman" pitchFamily="18" charset="0"/>
              </a:rPr>
              <a:t>маса се </a:t>
            </a:r>
            <a:r>
              <a:rPr lang="ru-RU" sz="2000" b="1" dirty="0"/>
              <a:t>уситњава и хомогенизује </a:t>
            </a:r>
            <a:r>
              <a:rPr lang="ru-RU" sz="2100" dirty="0">
                <a:latin typeface="Times New Roman" pitchFamily="18" charset="0"/>
                <a:cs typeface="Times New Roman" pitchFamily="18" charset="0"/>
              </a:rPr>
              <a:t>да би се разбили агломерати желатине и да би се омогућило квашење свих честица. </a:t>
            </a:r>
          </a:p>
          <a:p>
            <a:pPr algn="just"/>
            <a:r>
              <a:rPr lang="ru-RU" sz="2100" dirty="0">
                <a:latin typeface="Times New Roman" pitchFamily="18" charset="0"/>
                <a:cs typeface="Times New Roman" pitchFamily="18" charset="0"/>
              </a:rPr>
              <a:t>Маса се затим пребацује у казан за </a:t>
            </a:r>
            <a:r>
              <a:rPr lang="ru-RU" sz="2100" b="1" dirty="0">
                <a:latin typeface="Times New Roman" pitchFamily="18" charset="0"/>
                <a:cs typeface="Times New Roman" pitchFamily="18" charset="0"/>
              </a:rPr>
              <a:t>топљење</a:t>
            </a:r>
            <a:r>
              <a:rPr lang="ru-RU" sz="2100" dirty="0">
                <a:latin typeface="Times New Roman" pitchFamily="18" charset="0"/>
                <a:cs typeface="Times New Roman" pitchFamily="18" charset="0"/>
              </a:rPr>
              <a:t> и топи у вакууму на 93 °</a:t>
            </a:r>
            <a:r>
              <a:rPr lang="en-US" sz="2100" dirty="0">
                <a:latin typeface="Times New Roman" pitchFamily="18" charset="0"/>
                <a:cs typeface="Times New Roman" pitchFamily="18" charset="0"/>
              </a:rPr>
              <a:t>C</a:t>
            </a:r>
            <a:r>
              <a:rPr lang="ru-RU" sz="2100" dirty="0" smtClean="0">
                <a:latin typeface="Times New Roman" pitchFamily="18" charset="0"/>
                <a:cs typeface="Times New Roman" pitchFamily="18" charset="0"/>
              </a:rPr>
              <a:t>.</a:t>
            </a:r>
            <a:endParaRPr lang="ru-RU" sz="2100" dirty="0">
              <a:latin typeface="Times New Roman" pitchFamily="18" charset="0"/>
              <a:cs typeface="Times New Roman" pitchFamily="18" charset="0"/>
            </a:endParaRPr>
          </a:p>
          <a:p>
            <a:pPr algn="just"/>
            <a:r>
              <a:rPr lang="ru-RU" sz="2100" dirty="0">
                <a:latin typeface="Times New Roman" pitchFamily="18" charset="0"/>
                <a:cs typeface="Times New Roman" pitchFamily="18" charset="0"/>
              </a:rPr>
              <a:t>Уколико је потребно може се додати и </a:t>
            </a:r>
            <a:r>
              <a:rPr lang="ru-RU" sz="2100" b="1" dirty="0">
                <a:latin typeface="Times New Roman" pitchFamily="18" charset="0"/>
                <a:cs typeface="Times New Roman" pitchFamily="18" charset="0"/>
              </a:rPr>
              <a:t>боја.</a:t>
            </a:r>
            <a:r>
              <a:rPr lang="ru-RU" sz="2100" dirty="0">
                <a:latin typeface="Times New Roman" pitchFamily="18" charset="0"/>
                <a:cs typeface="Times New Roman" pitchFamily="18" charset="0"/>
              </a:rPr>
              <a:t> Припремљена маса одржава се на температури од 57-60 °</a:t>
            </a:r>
            <a:r>
              <a:rPr lang="en-US" sz="2100" dirty="0">
                <a:latin typeface="Times New Roman" pitchFamily="18" charset="0"/>
                <a:cs typeface="Times New Roman" pitchFamily="18" charset="0"/>
              </a:rPr>
              <a:t>C</a:t>
            </a:r>
            <a:r>
              <a:rPr lang="ru-RU" sz="2100" dirty="0" smtClean="0">
                <a:latin typeface="Times New Roman" pitchFamily="18" charset="0"/>
                <a:cs typeface="Times New Roman" pitchFamily="18" charset="0"/>
              </a:rPr>
              <a:t> </a:t>
            </a:r>
            <a:r>
              <a:rPr lang="ru-RU" sz="2100" dirty="0">
                <a:latin typeface="Times New Roman" pitchFamily="18" charset="0"/>
                <a:cs typeface="Times New Roman" pitchFamily="18" charset="0"/>
              </a:rPr>
              <a:t>током процеса израде капсула. </a:t>
            </a:r>
          </a:p>
          <a:p>
            <a:pPr algn="just"/>
            <a:r>
              <a:rPr lang="ru-RU" sz="2100" dirty="0">
                <a:latin typeface="Times New Roman" pitchFamily="18" charset="0"/>
                <a:cs typeface="Times New Roman" pitchFamily="18" charset="0"/>
              </a:rPr>
              <a:t>На крају се врши уклањање ваздуха да би се постигло уједначено пуњење и заштита од оксидације. </a:t>
            </a:r>
          </a:p>
          <a:p>
            <a:pPr algn="just"/>
            <a:r>
              <a:rPr lang="ru-RU" sz="2100" dirty="0">
                <a:latin typeface="Times New Roman" pitchFamily="18" charset="0"/>
                <a:cs typeface="Times New Roman" pitchFamily="18" charset="0"/>
              </a:rPr>
              <a:t>Припремљена маса се спремна за израду желатинских трака</a:t>
            </a:r>
          </a:p>
          <a:p>
            <a:pPr algn="just"/>
            <a:endParaRPr lang="sr-Latn-CS" sz="2100" dirty="0">
              <a:latin typeface="Times New Roman" pitchFamily="18" charset="0"/>
              <a:cs typeface="Times New Roman" pitchFamily="18" charset="0"/>
            </a:endParaRPr>
          </a:p>
          <a:p>
            <a:pPr algn="just"/>
            <a:endParaRPr lang="sr-Latn-CS" sz="2100" dirty="0">
              <a:latin typeface="Times New Roman" pitchFamily="18" charset="0"/>
              <a:cs typeface="Times New Roman" pitchFamily="18" charset="0"/>
            </a:endParaRPr>
          </a:p>
          <a:p>
            <a:pPr algn="just"/>
            <a:endParaRPr lang="sr-Latn-RS" sz="2100" dirty="0">
              <a:latin typeface="Times New Roman" pitchFamily="18" charset="0"/>
              <a:cs typeface="Times New Roman" pitchFamily="18" charset="0"/>
            </a:endParaRPr>
          </a:p>
        </p:txBody>
      </p:sp>
      <p:pic>
        <p:nvPicPr>
          <p:cNvPr id="4" name="Picture 4" descr="Medical0852asg">
            <a:extLst>
              <a:ext uri="{FF2B5EF4-FFF2-40B4-BE49-F238E27FC236}">
                <a16:creationId xmlns="" xmlns:a16="http://schemas.microsoft.com/office/drawing/2014/main" id="{91841C10-509B-4C5F-AB6F-846E79676851}"/>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36096" y="4834889"/>
            <a:ext cx="2190387" cy="16211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6D22F896-40B5-4ADD-8801-0D06FADFA095}" type="slidenum">
              <a:rPr lang="en-US" smtClean="0"/>
              <a:pPr/>
              <a:t>34</a:t>
            </a:fld>
            <a:endParaRPr lang="en-US" dirty="0"/>
          </a:p>
        </p:txBody>
      </p:sp>
    </p:spTree>
    <p:extLst>
      <p:ext uri="{BB962C8B-B14F-4D97-AF65-F5344CB8AC3E}">
        <p14:creationId xmlns="" xmlns:p14="http://schemas.microsoft.com/office/powerpoint/2010/main" val="4770560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83C445-8173-46EB-AB8D-1826291ABC98}"/>
              </a:ext>
            </a:extLst>
          </p:cNvPr>
          <p:cNvSpPr>
            <a:spLocks noGrp="1"/>
          </p:cNvSpPr>
          <p:nvPr>
            <p:ph type="title"/>
          </p:nvPr>
        </p:nvSpPr>
        <p:spPr>
          <a:xfrm>
            <a:off x="1137937" y="150918"/>
            <a:ext cx="6447501" cy="990600"/>
          </a:xfrm>
        </p:spPr>
        <p:txBody>
          <a:bodyPr>
            <a:normAutofit fontScale="90000"/>
          </a:bodyPr>
          <a:lstStyle/>
          <a:p>
            <a:r>
              <a:rPr lang="ru-RU" dirty="0">
                <a:solidFill>
                  <a:srgbClr val="002060"/>
                </a:solidFill>
                <a:latin typeface="Times New Roman" pitchFamily="18" charset="0"/>
                <a:cs typeface="Times New Roman" pitchFamily="18" charset="0"/>
              </a:rPr>
              <a:t>Формирање, пуњење и затварање меких капсула</a:t>
            </a:r>
            <a:endParaRPr lang="sr-Latn-RS" dirty="0">
              <a:solidFill>
                <a:srgbClr val="002060"/>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31644B70-4386-4D83-8D1A-609DD76C36A5}"/>
              </a:ext>
            </a:extLst>
          </p:cNvPr>
          <p:cNvSpPr>
            <a:spLocks noGrp="1"/>
          </p:cNvSpPr>
          <p:nvPr>
            <p:ph idx="1"/>
          </p:nvPr>
        </p:nvSpPr>
        <p:spPr>
          <a:xfrm>
            <a:off x="179512" y="1340768"/>
            <a:ext cx="5184576" cy="5256583"/>
          </a:xfrm>
        </p:spPr>
        <p:txBody>
          <a:bodyPr>
            <a:normAutofit fontScale="92500"/>
          </a:bodyPr>
          <a:lstStyle/>
          <a:p>
            <a:pPr algn="just"/>
            <a:r>
              <a:rPr lang="ru-RU" sz="2100" dirty="0">
                <a:latin typeface="Times New Roman" pitchFamily="18" charset="0"/>
                <a:cs typeface="Times New Roman" pitchFamily="18" charset="0"/>
              </a:rPr>
              <a:t>припремљена желатинска маса облаже ротирајуће бубњеве са ваздушним хлађењем (13-14 °</a:t>
            </a:r>
            <a:r>
              <a:rPr lang="en-US" sz="2100" dirty="0">
                <a:latin typeface="Times New Roman" pitchFamily="18" charset="0"/>
                <a:cs typeface="Times New Roman" pitchFamily="18" charset="0"/>
              </a:rPr>
              <a:t>C</a:t>
            </a:r>
            <a:r>
              <a:rPr lang="ru-RU" sz="2100" dirty="0" smtClean="0">
                <a:latin typeface="Times New Roman" pitchFamily="18" charset="0"/>
                <a:cs typeface="Times New Roman" pitchFamily="18" charset="0"/>
              </a:rPr>
              <a:t>), </a:t>
            </a:r>
            <a:r>
              <a:rPr lang="ru-RU" sz="2100" dirty="0">
                <a:latin typeface="Times New Roman" pitchFamily="18" charset="0"/>
                <a:cs typeface="Times New Roman" pitchFamily="18" charset="0"/>
              </a:rPr>
              <a:t>при чему се формирају желатинске траке контролисане дебљине.</a:t>
            </a:r>
          </a:p>
          <a:p>
            <a:pPr algn="just"/>
            <a:r>
              <a:rPr lang="ru-RU" sz="2100" dirty="0">
                <a:latin typeface="Times New Roman" pitchFamily="18" charset="0"/>
                <a:cs typeface="Times New Roman" pitchFamily="18" charset="0"/>
              </a:rPr>
              <a:t>Траке пролазе кроз раствор лубриканса (минерално уље), а затим се преводе преко ротирајућих калупа са жљебовима. </a:t>
            </a:r>
          </a:p>
          <a:p>
            <a:pPr algn="just"/>
            <a:r>
              <a:rPr lang="ru-RU" sz="2100" dirty="0">
                <a:latin typeface="Times New Roman" pitchFamily="18" charset="0"/>
                <a:cs typeface="Times New Roman" pitchFamily="18" charset="0"/>
              </a:rPr>
              <a:t>Лековити препарат пуни се преко пумпе, која истискује садржај у тачно одређеној дози. </a:t>
            </a:r>
          </a:p>
          <a:p>
            <a:pPr algn="just"/>
            <a:r>
              <a:rPr lang="ru-RU" sz="2100" dirty="0">
                <a:latin typeface="Times New Roman" pitchFamily="18" charset="0"/>
                <a:cs typeface="Times New Roman" pitchFamily="18" charset="0"/>
              </a:rPr>
              <a:t>Притисак истиснутог садржаја потискује желатинске траке у жљеб калупа, тако да се истовремено врши пуњење, обликовање, херметичко затварање и исецање из желатинске траке. </a:t>
            </a:r>
          </a:p>
          <a:p>
            <a:pPr algn="just"/>
            <a:r>
              <a:rPr lang="ru-RU" sz="2100" dirty="0">
                <a:latin typeface="Times New Roman" pitchFamily="18" charset="0"/>
                <a:cs typeface="Times New Roman" pitchFamily="18" charset="0"/>
              </a:rPr>
              <a:t>Затварање капсула постиже се механичким притиском на калуп и загревањем трака на 37-40 °</a:t>
            </a:r>
            <a:r>
              <a:rPr lang="en-US" sz="2100" dirty="0">
                <a:latin typeface="Times New Roman" pitchFamily="18" charset="0"/>
                <a:cs typeface="Times New Roman" pitchFamily="18" charset="0"/>
              </a:rPr>
              <a:t>C</a:t>
            </a:r>
            <a:endParaRPr lang="ru-RU" sz="21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pPr/>
              <a:t>35</a:t>
            </a:fld>
            <a:endParaRPr lang="en-US" dirty="0"/>
          </a:p>
        </p:txBody>
      </p:sp>
      <p:pic>
        <p:nvPicPr>
          <p:cNvPr id="5" name="Picture 4">
            <a:extLst>
              <a:ext uri="{FF2B5EF4-FFF2-40B4-BE49-F238E27FC236}">
                <a16:creationId xmlns="" xmlns:a16="http://schemas.microsoft.com/office/drawing/2014/main" id="{7C7AFBF9-9AD6-4B42-833B-F94DA2486CA1}"/>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429001" y="3789040"/>
            <a:ext cx="3714999" cy="30689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3">
            <a:extLst>
              <a:ext uri="{FF2B5EF4-FFF2-40B4-BE49-F238E27FC236}">
                <a16:creationId xmlns="" xmlns:a16="http://schemas.microsoft.com/office/drawing/2014/main" id="{942024E3-F61F-41D1-8024-54D1BF6BEC71}"/>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84168" y="1196752"/>
            <a:ext cx="2857500" cy="25309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7739599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ADB5B23-0649-49DE-882A-9EE6443E1CAF}"/>
              </a:ext>
            </a:extLst>
          </p:cNvPr>
          <p:cNvSpPr>
            <a:spLocks noGrp="1"/>
          </p:cNvSpPr>
          <p:nvPr>
            <p:ph type="title"/>
          </p:nvPr>
        </p:nvSpPr>
        <p:spPr>
          <a:xfrm>
            <a:off x="971600" y="218777"/>
            <a:ext cx="6216026" cy="821294"/>
          </a:xfrm>
        </p:spPr>
        <p:txBody>
          <a:bodyPr vert="horz" lIns="68580" tIns="34290" rIns="68580" bIns="34290" rtlCol="0" anchor="b">
            <a:normAutofit/>
          </a:bodyPr>
          <a:lstStyle/>
          <a:p>
            <a:pPr>
              <a:lnSpc>
                <a:spcPct val="90000"/>
              </a:lnSpc>
            </a:pPr>
            <a:r>
              <a:rPr lang="sr-Cyrl-RS" sz="3075" dirty="0" smtClean="0">
                <a:solidFill>
                  <a:srgbClr val="002060"/>
                </a:solidFill>
                <a:latin typeface="Times New Roman" pitchFamily="18" charset="0"/>
                <a:cs typeface="Times New Roman" pitchFamily="18" charset="0"/>
              </a:rPr>
              <a:t>Израда меких желатинских капсула</a:t>
            </a:r>
            <a:endParaRPr lang="en-US" sz="3075" dirty="0">
              <a:solidFill>
                <a:srgbClr val="002060"/>
              </a:solidFill>
              <a:latin typeface="Times New Roman" pitchFamily="18" charset="0"/>
              <a:cs typeface="Times New Roman" pitchFamily="18" charset="0"/>
            </a:endParaRPr>
          </a:p>
        </p:txBody>
      </p:sp>
      <p:pic>
        <p:nvPicPr>
          <p:cNvPr id="4" name="Picture 2">
            <a:extLst>
              <a:ext uri="{FF2B5EF4-FFF2-40B4-BE49-F238E27FC236}">
                <a16:creationId xmlns="" xmlns:a16="http://schemas.microsoft.com/office/drawing/2014/main" id="{2FD0C5EC-EED9-45CC-A141-8A9D7FFE5538}"/>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755576" y="2205142"/>
            <a:ext cx="2382404" cy="2455891"/>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6">
            <a:extLst>
              <a:ext uri="{FF2B5EF4-FFF2-40B4-BE49-F238E27FC236}">
                <a16:creationId xmlns="" xmlns:a16="http://schemas.microsoft.com/office/drawing/2014/main" id="{64FBFA9E-8BE7-4EEB-9027-CF1E98758C39}"/>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4611034" y="2132856"/>
            <a:ext cx="3662174" cy="260046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 name="Slide Number Placeholder 20"/>
          <p:cNvSpPr>
            <a:spLocks noGrp="1"/>
          </p:cNvSpPr>
          <p:nvPr>
            <p:ph type="sldNum" sz="quarter" idx="12"/>
          </p:nvPr>
        </p:nvSpPr>
        <p:spPr/>
        <p:txBody>
          <a:bodyPr/>
          <a:lstStyle/>
          <a:p>
            <a:fld id="{6D22F896-40B5-4ADD-8801-0D06FADFA095}" type="slidenum">
              <a:rPr lang="en-US" smtClean="0"/>
              <a:pPr/>
              <a:t>36</a:t>
            </a:fld>
            <a:endParaRPr lang="en-US" dirty="0"/>
          </a:p>
        </p:txBody>
      </p:sp>
    </p:spTree>
    <p:extLst>
      <p:ext uri="{BB962C8B-B14F-4D97-AF65-F5344CB8AC3E}">
        <p14:creationId xmlns="" xmlns:p14="http://schemas.microsoft.com/office/powerpoint/2010/main" val="38095965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6E5A415-43C1-4D43-AAD4-53CAB077BE31}"/>
              </a:ext>
            </a:extLst>
          </p:cNvPr>
          <p:cNvSpPr>
            <a:spLocks noGrp="1"/>
          </p:cNvSpPr>
          <p:nvPr>
            <p:ph idx="1"/>
          </p:nvPr>
        </p:nvSpPr>
        <p:spPr>
          <a:xfrm>
            <a:off x="107969" y="1556792"/>
            <a:ext cx="8964637" cy="4906107"/>
          </a:xfrm>
        </p:spPr>
        <p:txBody>
          <a:bodyPr>
            <a:normAutofit lnSpcReduction="10000"/>
          </a:bodyPr>
          <a:lstStyle/>
          <a:p>
            <a:pPr marL="0" indent="0" algn="ctr">
              <a:buNone/>
            </a:pPr>
            <a:r>
              <a:rPr lang="sr-Cyrl-RS" sz="2100" dirty="0">
                <a:solidFill>
                  <a:srgbClr val="002060"/>
                </a:solidFill>
                <a:latin typeface="Times New Roman" pitchFamily="18" charset="0"/>
                <a:cs typeface="Times New Roman" pitchFamily="18" charset="0"/>
              </a:rPr>
              <a:t>Прање капсула</a:t>
            </a:r>
          </a:p>
          <a:p>
            <a:r>
              <a:rPr lang="ru-RU" sz="2100" dirty="0">
                <a:latin typeface="Times New Roman" pitchFamily="18" charset="0"/>
                <a:cs typeface="Times New Roman" pitchFamily="18" charset="0"/>
              </a:rPr>
              <a:t>одмах након израде капсуле аутоматски пролазе кроз одељење за прање како би се уклонили остаци </a:t>
            </a:r>
            <a:r>
              <a:rPr lang="ru-RU" sz="2100" dirty="0">
                <a:solidFill>
                  <a:srgbClr val="002060"/>
                </a:solidFill>
                <a:latin typeface="Times New Roman" pitchFamily="18" charset="0"/>
                <a:cs typeface="Times New Roman" pitchFamily="18" charset="0"/>
              </a:rPr>
              <a:t>лубриканса</a:t>
            </a:r>
            <a:r>
              <a:rPr lang="ru-RU" sz="2100" dirty="0">
                <a:latin typeface="Times New Roman" pitchFamily="18" charset="0"/>
                <a:cs typeface="Times New Roman" pitchFamily="18" charset="0"/>
              </a:rPr>
              <a:t>. </a:t>
            </a:r>
          </a:p>
          <a:p>
            <a:r>
              <a:rPr lang="ru-RU" sz="2100" dirty="0">
                <a:latin typeface="Times New Roman" pitchFamily="18" charset="0"/>
                <a:cs typeface="Times New Roman" pitchFamily="18" charset="0"/>
              </a:rPr>
              <a:t>Као средство за прање користи се раствор </a:t>
            </a:r>
            <a:r>
              <a:rPr lang="ru-RU" sz="2100" dirty="0">
                <a:solidFill>
                  <a:srgbClr val="002060"/>
                </a:solidFill>
                <a:latin typeface="Times New Roman" pitchFamily="18" charset="0"/>
                <a:cs typeface="Times New Roman" pitchFamily="18" charset="0"/>
              </a:rPr>
              <a:t>ксилола и триметил бензена</a:t>
            </a:r>
            <a:r>
              <a:rPr lang="ru-RU" sz="2100" dirty="0">
                <a:latin typeface="Times New Roman" pitchFamily="18" charset="0"/>
                <a:cs typeface="Times New Roman" pitchFamily="18" charset="0"/>
              </a:rPr>
              <a:t>. </a:t>
            </a:r>
          </a:p>
          <a:p>
            <a:pPr marL="0" indent="0" algn="ctr">
              <a:buNone/>
            </a:pPr>
            <a:r>
              <a:rPr lang="sr-Cyrl-RS" sz="2100" dirty="0">
                <a:solidFill>
                  <a:srgbClr val="002060"/>
                </a:solidFill>
                <a:latin typeface="Times New Roman" pitchFamily="18" charset="0"/>
                <a:cs typeface="Times New Roman" pitchFamily="18" charset="0"/>
              </a:rPr>
              <a:t>Сушење капсула</a:t>
            </a:r>
          </a:p>
          <a:p>
            <a:r>
              <a:rPr lang="ru-RU" sz="2100" dirty="0">
                <a:latin typeface="Times New Roman" pitchFamily="18" charset="0"/>
                <a:cs typeface="Times New Roman" pitchFamily="18" charset="0"/>
              </a:rPr>
              <a:t>опране капсуле суше се под дејством инфрацрвеног зрачења или се одмах ручно рашире директно на тацне и суше. Капсуле се суше на температури од 21-24 </a:t>
            </a:r>
            <a:r>
              <a:rPr lang="ru-RU" sz="2100" dirty="0" smtClean="0">
                <a:latin typeface="Times New Roman" pitchFamily="18" charset="0"/>
                <a:cs typeface="Times New Roman" pitchFamily="18" charset="0"/>
              </a:rPr>
              <a:t>°</a:t>
            </a:r>
            <a:r>
              <a:rPr lang="en-US" sz="2100" dirty="0" smtClean="0">
                <a:latin typeface="Times New Roman" pitchFamily="18" charset="0"/>
                <a:cs typeface="Times New Roman" pitchFamily="18" charset="0"/>
              </a:rPr>
              <a:t>C</a:t>
            </a:r>
            <a:r>
              <a:rPr lang="ru-RU" sz="2100" dirty="0" smtClean="0">
                <a:latin typeface="Times New Roman" pitchFamily="18" charset="0"/>
                <a:cs typeface="Times New Roman" pitchFamily="18" charset="0"/>
              </a:rPr>
              <a:t>, </a:t>
            </a:r>
            <a:r>
              <a:rPr lang="ru-RU" sz="2100" dirty="0">
                <a:latin typeface="Times New Roman" pitchFamily="18" charset="0"/>
                <a:cs typeface="Times New Roman" pitchFamily="18" charset="0"/>
              </a:rPr>
              <a:t>при релативној влажности ваздуха од 20-30%. </a:t>
            </a:r>
          </a:p>
          <a:p>
            <a:r>
              <a:rPr lang="ru-RU" sz="2100" dirty="0">
                <a:latin typeface="Times New Roman" pitchFamily="18" charset="0"/>
                <a:cs typeface="Times New Roman" pitchFamily="18" charset="0"/>
              </a:rPr>
              <a:t>Према </a:t>
            </a:r>
            <a:r>
              <a:rPr lang="en-US" sz="2100" dirty="0">
                <a:latin typeface="Times New Roman" pitchFamily="18" charset="0"/>
                <a:cs typeface="Times New Roman" pitchFamily="18" charset="0"/>
              </a:rPr>
              <a:t>USP XXV </a:t>
            </a:r>
            <a:r>
              <a:rPr lang="ru-RU" sz="2100" dirty="0" smtClean="0">
                <a:latin typeface="Times New Roman" pitchFamily="18" charset="0"/>
                <a:cs typeface="Times New Roman" pitchFamily="18" charset="0"/>
              </a:rPr>
              <a:t>осушене </a:t>
            </a:r>
            <a:r>
              <a:rPr lang="ru-RU" sz="2100" dirty="0">
                <a:latin typeface="Times New Roman" pitchFamily="18" charset="0"/>
                <a:cs typeface="Times New Roman" pitchFamily="18" charset="0"/>
              </a:rPr>
              <a:t>капсуле садрже 6-13% воде у омотачу, што зависи од желатине која је коришћена.</a:t>
            </a:r>
          </a:p>
          <a:p>
            <a:pPr marL="0" indent="0" algn="ctr">
              <a:buNone/>
            </a:pPr>
            <a:r>
              <a:rPr lang="sr-Cyrl-RS" sz="2100" dirty="0">
                <a:solidFill>
                  <a:srgbClr val="002060"/>
                </a:solidFill>
                <a:latin typeface="Times New Roman" pitchFamily="18" charset="0"/>
                <a:cs typeface="Times New Roman" pitchFamily="18" charset="0"/>
              </a:rPr>
              <a:t>Штампање капсула </a:t>
            </a:r>
          </a:p>
          <a:p>
            <a:r>
              <a:rPr lang="ru-RU" sz="2100" dirty="0" smtClean="0">
                <a:latin typeface="Times New Roman" pitchFamily="18" charset="0"/>
                <a:cs typeface="Times New Roman" pitchFamily="18" charset="0"/>
              </a:rPr>
              <a:t>после </a:t>
            </a:r>
            <a:r>
              <a:rPr lang="ru-RU" sz="2100" dirty="0">
                <a:latin typeface="Times New Roman" pitchFamily="18" charset="0"/>
                <a:cs typeface="Times New Roman" pitchFamily="18" charset="0"/>
              </a:rPr>
              <a:t>фазе сушења на капсуле се, под повишеном температуром, ставља жиг или се штампају адекватним бојама у циљу означавања или идентификације</a:t>
            </a:r>
            <a:r>
              <a:rPr lang="ru-RU" sz="2100" dirty="0" smtClean="0">
                <a:latin typeface="Times New Roman" pitchFamily="18" charset="0"/>
                <a:cs typeface="Times New Roman" pitchFamily="18" charset="0"/>
              </a:rPr>
              <a:t>.</a:t>
            </a:r>
            <a:endParaRPr lang="ru-RU" sz="2100" dirty="0">
              <a:latin typeface="Times New Roman" pitchFamily="18" charset="0"/>
              <a:cs typeface="Times New Roman" pitchFamily="18" charset="0"/>
            </a:endParaRPr>
          </a:p>
        </p:txBody>
      </p:sp>
      <p:pic>
        <p:nvPicPr>
          <p:cNvPr id="2051" name="Picture 1" descr="stampa meke kapsule.gif">
            <a:extLst>
              <a:ext uri="{FF2B5EF4-FFF2-40B4-BE49-F238E27FC236}">
                <a16:creationId xmlns="" xmlns:a16="http://schemas.microsoft.com/office/drawing/2014/main" id="{F02AA732-C7A3-4184-97EE-78AD6224CD30}"/>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80112" y="359656"/>
            <a:ext cx="2592288" cy="1557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6D22F896-40B5-4ADD-8801-0D06FADFA095}" type="slidenum">
              <a:rPr lang="en-US" smtClean="0"/>
              <a:pPr/>
              <a:t>37</a:t>
            </a:fld>
            <a:endParaRPr lang="en-US" dirty="0"/>
          </a:p>
        </p:txBody>
      </p:sp>
    </p:spTree>
    <p:extLst>
      <p:ext uri="{BB962C8B-B14F-4D97-AF65-F5344CB8AC3E}">
        <p14:creationId xmlns="" xmlns:p14="http://schemas.microsoft.com/office/powerpoint/2010/main" val="28194019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2B7EAED2-85BA-4F82-8776-147F7DCA80C8}"/>
              </a:ext>
            </a:extLst>
          </p:cNvPr>
          <p:cNvSpPr>
            <a:spLocks noGrp="1"/>
          </p:cNvSpPr>
          <p:nvPr>
            <p:ph idx="1"/>
          </p:nvPr>
        </p:nvSpPr>
        <p:spPr>
          <a:xfrm>
            <a:off x="116059" y="1045317"/>
            <a:ext cx="9027941" cy="5768059"/>
          </a:xfrm>
        </p:spPr>
        <p:txBody>
          <a:bodyPr>
            <a:normAutofit/>
          </a:bodyPr>
          <a:lstStyle/>
          <a:p>
            <a:r>
              <a:rPr lang="ru-RU" altLang="sr-Latn-RS" sz="2100" b="1" u="sng" dirty="0">
                <a:solidFill>
                  <a:srgbClr val="002060"/>
                </a:solidFill>
                <a:latin typeface="Times New Roman" pitchFamily="18" charset="0"/>
                <a:cs typeface="Times New Roman" pitchFamily="18" charset="0"/>
              </a:rPr>
              <a:t>Машине за израду меких капсула:</a:t>
            </a:r>
          </a:p>
          <a:p>
            <a:pPr lvl="1"/>
            <a:r>
              <a:rPr lang="sr-Cyrl-RS" altLang="sr-Latn-RS" sz="2100" dirty="0">
                <a:solidFill>
                  <a:schemeClr val="tx1"/>
                </a:solidFill>
                <a:latin typeface="Times New Roman" pitchFamily="18" charset="0"/>
                <a:cs typeface="Times New Roman" pitchFamily="18" charset="0"/>
              </a:rPr>
              <a:t>Израда помоћу сета </a:t>
            </a:r>
            <a:r>
              <a:rPr lang="sr-Cyrl-RS" altLang="sr-Latn-RS" sz="2100" dirty="0" smtClean="0">
                <a:solidFill>
                  <a:schemeClr val="tx1"/>
                </a:solidFill>
                <a:latin typeface="Times New Roman" pitchFamily="18" charset="0"/>
                <a:cs typeface="Times New Roman" pitchFamily="18" charset="0"/>
              </a:rPr>
              <a:t>плоча </a:t>
            </a:r>
            <a:r>
              <a:rPr lang="sr-Latn-CS" altLang="sr-Latn-RS" sz="2100" dirty="0" smtClean="0">
                <a:solidFill>
                  <a:schemeClr val="tx1"/>
                </a:solidFill>
                <a:latin typeface="Times New Roman" pitchFamily="18" charset="0"/>
                <a:cs typeface="Times New Roman" pitchFamily="18" charset="0"/>
              </a:rPr>
              <a:t>(“</a:t>
            </a:r>
            <a:r>
              <a:rPr lang="sr-Latn-CS" altLang="sr-Latn-RS" sz="2100" dirty="0">
                <a:solidFill>
                  <a:schemeClr val="tx1"/>
                </a:solidFill>
                <a:latin typeface="Times New Roman" pitchFamily="18" charset="0"/>
                <a:cs typeface="Times New Roman" pitchFamily="18" charset="0"/>
              </a:rPr>
              <a:t>Plate proces”)</a:t>
            </a:r>
          </a:p>
          <a:p>
            <a:pPr lvl="1"/>
            <a:r>
              <a:rPr lang="sr-Cyrl-RS" altLang="sr-Latn-RS" sz="2100" dirty="0">
                <a:solidFill>
                  <a:schemeClr val="tx1"/>
                </a:solidFill>
                <a:latin typeface="Times New Roman" pitchFamily="18" charset="0"/>
                <a:cs typeface="Times New Roman" pitchFamily="18" charset="0"/>
              </a:rPr>
              <a:t>Процес ротирајуће калуп машине</a:t>
            </a:r>
          </a:p>
          <a:p>
            <a:pPr lvl="1"/>
            <a:r>
              <a:rPr lang="sr-Latn-CS" altLang="sr-Latn-RS" sz="2100" dirty="0" smtClean="0">
                <a:solidFill>
                  <a:schemeClr val="tx1"/>
                </a:solidFill>
                <a:latin typeface="Times New Roman" pitchFamily="18" charset="0"/>
                <a:cs typeface="Times New Roman" pitchFamily="18" charset="0"/>
              </a:rPr>
              <a:t>“</a:t>
            </a:r>
            <a:r>
              <a:rPr lang="sr-Latn-CS" altLang="sr-Latn-RS" sz="2100" dirty="0">
                <a:solidFill>
                  <a:schemeClr val="tx1"/>
                </a:solidFill>
                <a:latin typeface="Times New Roman" pitchFamily="18" charset="0"/>
                <a:cs typeface="Times New Roman" pitchFamily="18" charset="0"/>
              </a:rPr>
              <a:t>Norton” </a:t>
            </a:r>
            <a:r>
              <a:rPr lang="sr-Cyrl-RS" altLang="sr-Latn-RS" sz="2100" dirty="0" smtClean="0">
                <a:solidFill>
                  <a:schemeClr val="tx1"/>
                </a:solidFill>
                <a:latin typeface="Times New Roman" pitchFamily="18" charset="0"/>
                <a:cs typeface="Times New Roman" pitchFamily="18" charset="0"/>
              </a:rPr>
              <a:t>машина</a:t>
            </a:r>
            <a:endParaRPr lang="sr-Latn-CS" altLang="sr-Latn-RS" sz="2100" dirty="0">
              <a:solidFill>
                <a:schemeClr val="tx1"/>
              </a:solidFill>
              <a:latin typeface="Times New Roman" pitchFamily="18" charset="0"/>
              <a:cs typeface="Times New Roman" pitchFamily="18" charset="0"/>
            </a:endParaRPr>
          </a:p>
          <a:p>
            <a:pPr lvl="1"/>
            <a:r>
              <a:rPr lang="sr-Latn-CS" altLang="sr-Latn-RS" sz="2100" dirty="0">
                <a:solidFill>
                  <a:schemeClr val="tx1"/>
                </a:solidFill>
                <a:latin typeface="Times New Roman" pitchFamily="18" charset="0"/>
                <a:cs typeface="Times New Roman" pitchFamily="18" charset="0"/>
              </a:rPr>
              <a:t>“Accogel” </a:t>
            </a:r>
            <a:r>
              <a:rPr lang="sr-Cyrl-RS" altLang="sr-Latn-RS" sz="2100" dirty="0" smtClean="0">
                <a:solidFill>
                  <a:schemeClr val="tx1"/>
                </a:solidFill>
                <a:latin typeface="Times New Roman" pitchFamily="18" charset="0"/>
                <a:cs typeface="Times New Roman" pitchFamily="18" charset="0"/>
              </a:rPr>
              <a:t>машина</a:t>
            </a:r>
            <a:endParaRPr lang="sr-Latn-CS" altLang="sr-Latn-RS" sz="2100" dirty="0">
              <a:solidFill>
                <a:schemeClr val="tx1"/>
              </a:solidFill>
              <a:latin typeface="Times New Roman" pitchFamily="18" charset="0"/>
              <a:cs typeface="Times New Roman" pitchFamily="18" charset="0"/>
            </a:endParaRPr>
          </a:p>
          <a:p>
            <a:pPr marL="342900" lvl="1" indent="0" algn="ctr">
              <a:buNone/>
            </a:pPr>
            <a:r>
              <a:rPr lang="sr-Cyrl-RS" sz="2100" dirty="0">
                <a:solidFill>
                  <a:srgbClr val="002060"/>
                </a:solidFill>
                <a:latin typeface="Times New Roman" pitchFamily="18" charset="0"/>
                <a:cs typeface="Times New Roman" pitchFamily="18" charset="0"/>
              </a:rPr>
              <a:t>Израда помоћу сета </a:t>
            </a:r>
            <a:r>
              <a:rPr lang="sr-Cyrl-RS" sz="2100" dirty="0" smtClean="0">
                <a:solidFill>
                  <a:srgbClr val="002060"/>
                </a:solidFill>
                <a:latin typeface="Times New Roman" pitchFamily="18" charset="0"/>
                <a:cs typeface="Times New Roman" pitchFamily="18" charset="0"/>
              </a:rPr>
              <a:t>плоча </a:t>
            </a:r>
            <a:r>
              <a:rPr lang="sr-Latn-CS" sz="2100" dirty="0" smtClean="0">
                <a:solidFill>
                  <a:srgbClr val="002060"/>
                </a:solidFill>
                <a:latin typeface="Times New Roman" pitchFamily="18" charset="0"/>
                <a:cs typeface="Times New Roman" pitchFamily="18" charset="0"/>
              </a:rPr>
              <a:t>(„</a:t>
            </a:r>
            <a:r>
              <a:rPr lang="sr-Latn-CS" sz="2100" dirty="0">
                <a:solidFill>
                  <a:srgbClr val="002060"/>
                </a:solidFill>
                <a:latin typeface="Times New Roman" pitchFamily="18" charset="0"/>
                <a:cs typeface="Times New Roman" pitchFamily="18" charset="0"/>
              </a:rPr>
              <a:t>Plate“ proces)</a:t>
            </a:r>
          </a:p>
          <a:p>
            <a:pPr lvl="1" algn="just"/>
            <a:r>
              <a:rPr lang="ru-RU" sz="2100" dirty="0">
                <a:solidFill>
                  <a:schemeClr val="tx1"/>
                </a:solidFill>
                <a:latin typeface="Times New Roman" pitchFamily="18" charset="0"/>
                <a:cs typeface="Times New Roman" pitchFamily="18" charset="0"/>
              </a:rPr>
              <a:t>гвоздени калупи замењени су сетом плоча са удубљењима облика капсула.</a:t>
            </a:r>
          </a:p>
          <a:p>
            <a:pPr lvl="1" algn="just"/>
            <a:r>
              <a:rPr lang="ru-RU" sz="2100" dirty="0">
                <a:solidFill>
                  <a:schemeClr val="tx1"/>
                </a:solidFill>
                <a:latin typeface="Times New Roman" pitchFamily="18" charset="0"/>
                <a:cs typeface="Times New Roman" pitchFamily="18" charset="0"/>
              </a:rPr>
              <a:t>Топао раствор желатине наноси се на доњу плочу машине. Преко се разлива течност са лековитом супстанцом. </a:t>
            </a:r>
          </a:p>
          <a:p>
            <a:pPr lvl="1" algn="just"/>
            <a:r>
              <a:rPr lang="ru-RU" sz="2100" dirty="0">
                <a:solidFill>
                  <a:schemeClr val="tx1"/>
                </a:solidFill>
                <a:latin typeface="Times New Roman" pitchFamily="18" charset="0"/>
                <a:cs typeface="Times New Roman" pitchFamily="18" charset="0"/>
              </a:rPr>
              <a:t>Други слој желатине пажљиво се наноси одозго. Затим систем иде у пресу, где се капсуле формирају под притиском. </a:t>
            </a:r>
          </a:p>
          <a:p>
            <a:pPr lvl="1" algn="just"/>
            <a:r>
              <a:rPr lang="ru-RU" sz="2100" dirty="0">
                <a:solidFill>
                  <a:schemeClr val="tx1"/>
                </a:solidFill>
                <a:latin typeface="Times New Roman" pitchFamily="18" charset="0"/>
                <a:cs typeface="Times New Roman" pitchFamily="18" charset="0"/>
              </a:rPr>
              <a:t>Да би се уклонили трагови уља са спољашности капсуле, оне се испирају испарљивим растварачем</a:t>
            </a:r>
          </a:p>
          <a:p>
            <a:endParaRPr lang="sr-Latn-R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pPr/>
              <a:t>38</a:t>
            </a:fld>
            <a:endParaRPr lang="en-US" dirty="0"/>
          </a:p>
        </p:txBody>
      </p:sp>
    </p:spTree>
    <p:extLst>
      <p:ext uri="{BB962C8B-B14F-4D97-AF65-F5344CB8AC3E}">
        <p14:creationId xmlns="" xmlns:p14="http://schemas.microsoft.com/office/powerpoint/2010/main" val="36106576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71AA3327-1CFD-4605-898A-B2668051FEC9}"/>
              </a:ext>
            </a:extLst>
          </p:cNvPr>
          <p:cNvSpPr>
            <a:spLocks noGrp="1"/>
          </p:cNvSpPr>
          <p:nvPr>
            <p:ph idx="1"/>
          </p:nvPr>
        </p:nvSpPr>
        <p:spPr>
          <a:xfrm>
            <a:off x="232117" y="1004961"/>
            <a:ext cx="8714936" cy="4874455"/>
          </a:xfrm>
        </p:spPr>
        <p:txBody>
          <a:bodyPr>
            <a:noAutofit/>
          </a:bodyPr>
          <a:lstStyle/>
          <a:p>
            <a:pPr marL="0" indent="0" algn="ctr">
              <a:buNone/>
            </a:pPr>
            <a:r>
              <a:rPr lang="sr-Cyrl-RS" sz="2100" dirty="0">
                <a:solidFill>
                  <a:srgbClr val="002060"/>
                </a:solidFill>
                <a:latin typeface="Times New Roman" pitchFamily="18" charset="0"/>
                <a:cs typeface="Times New Roman" pitchFamily="18" charset="0"/>
              </a:rPr>
              <a:t>Процес ротирајуће калуп машине</a:t>
            </a:r>
          </a:p>
          <a:p>
            <a:pPr algn="just"/>
            <a:r>
              <a:rPr lang="ru-RU" sz="2100" dirty="0">
                <a:latin typeface="Times New Roman" pitchFamily="18" charset="0"/>
                <a:cs typeface="Times New Roman" pitchFamily="18" charset="0"/>
              </a:rPr>
              <a:t>Смањују се губици при изради. Два ротирајућа ваљка са жљебовима, размак између жљебова условљава величину капсула. Машина формира желатинске фолије, које се постављају преко ваљка. Лековити облик пуни се одозго, под притиском, једном дозом из пумпе</a:t>
            </a:r>
            <a:r>
              <a:rPr lang="sr-Latn-CS" sz="2100" dirty="0" smtClean="0">
                <a:latin typeface="Times New Roman" pitchFamily="18" charset="0"/>
                <a:cs typeface="Times New Roman" pitchFamily="18" charset="0"/>
              </a:rPr>
              <a:t>. </a:t>
            </a:r>
            <a:endParaRPr lang="sr-Latn-RS" sz="2100" dirty="0">
              <a:latin typeface="Times New Roman" pitchFamily="18" charset="0"/>
              <a:cs typeface="Times New Roman" pitchFamily="18" charset="0"/>
            </a:endParaRPr>
          </a:p>
          <a:p>
            <a:pPr marL="0" indent="0" algn="ctr">
              <a:buNone/>
            </a:pPr>
            <a:r>
              <a:rPr lang="sr-Latn-CS" sz="2100" dirty="0">
                <a:solidFill>
                  <a:srgbClr val="002060"/>
                </a:solidFill>
                <a:latin typeface="Times New Roman" pitchFamily="18" charset="0"/>
                <a:cs typeface="Times New Roman" pitchFamily="18" charset="0"/>
              </a:rPr>
              <a:t>Norton </a:t>
            </a:r>
            <a:r>
              <a:rPr lang="sr-Cyrl-RS" sz="2100" dirty="0" smtClean="0">
                <a:solidFill>
                  <a:srgbClr val="002060"/>
                </a:solidFill>
                <a:latin typeface="Times New Roman" pitchFamily="18" charset="0"/>
                <a:cs typeface="Times New Roman" pitchFamily="18" charset="0"/>
              </a:rPr>
              <a:t>машина</a:t>
            </a:r>
            <a:endParaRPr lang="sr-Latn-CS" sz="2100" dirty="0">
              <a:solidFill>
                <a:srgbClr val="002060"/>
              </a:solidFill>
              <a:latin typeface="Times New Roman" pitchFamily="18" charset="0"/>
              <a:cs typeface="Times New Roman" pitchFamily="18" charset="0"/>
            </a:endParaRPr>
          </a:p>
          <a:p>
            <a:pPr algn="just"/>
            <a:r>
              <a:rPr lang="ru-RU" sz="2100" dirty="0">
                <a:latin typeface="Times New Roman" pitchFamily="18" charset="0"/>
                <a:cs typeface="Times New Roman" pitchFamily="18" charset="0"/>
              </a:rPr>
              <a:t>између два пара великих клинова формирају се желатинске траке. Клинови се отварају и затварају и формирају  наспрамна удубљења у желатинским тракама. Удубљења се пуне лековитом супстанцом, затапају, обликују, исецају и формирају готове капсуле, које падају у резервоар са течношћу за хлађење.</a:t>
            </a:r>
          </a:p>
          <a:p>
            <a:pPr marL="0" indent="0" algn="ctr">
              <a:buNone/>
            </a:pPr>
            <a:r>
              <a:rPr lang="sr-Latn-CS" sz="2100" dirty="0" smtClean="0">
                <a:solidFill>
                  <a:srgbClr val="002060"/>
                </a:solidFill>
                <a:latin typeface="Times New Roman" pitchFamily="18" charset="0"/>
                <a:cs typeface="Times New Roman" pitchFamily="18" charset="0"/>
              </a:rPr>
              <a:t>Accogel </a:t>
            </a:r>
            <a:r>
              <a:rPr lang="sr-Cyrl-RS" sz="2100" dirty="0" smtClean="0">
                <a:solidFill>
                  <a:srgbClr val="002060"/>
                </a:solidFill>
                <a:latin typeface="Times New Roman" pitchFamily="18" charset="0"/>
                <a:cs typeface="Times New Roman" pitchFamily="18" charset="0"/>
              </a:rPr>
              <a:t>машина</a:t>
            </a:r>
            <a:endParaRPr lang="sr-Latn-CS" sz="2100" dirty="0">
              <a:solidFill>
                <a:srgbClr val="002060"/>
              </a:solidFill>
              <a:latin typeface="Times New Roman" pitchFamily="18" charset="0"/>
              <a:cs typeface="Times New Roman" pitchFamily="18" charset="0"/>
            </a:endParaRPr>
          </a:p>
          <a:p>
            <a:pPr algn="just"/>
            <a:r>
              <a:rPr lang="ru-RU" sz="2100" dirty="0">
                <a:latin typeface="Times New Roman" pitchFamily="18" charset="0"/>
                <a:cs typeface="Times New Roman" pitchFamily="18" charset="0"/>
              </a:rPr>
              <a:t>користи систем ротирајућих калупа. Може да пуни суви прашак у меке желатинске капсуле. Машина се може подесити и за пуњење течности или комбинације течности и прашкова</a:t>
            </a:r>
          </a:p>
        </p:txBody>
      </p:sp>
      <p:sp>
        <p:nvSpPr>
          <p:cNvPr id="4" name="Slide Number Placeholder 3"/>
          <p:cNvSpPr>
            <a:spLocks noGrp="1"/>
          </p:cNvSpPr>
          <p:nvPr>
            <p:ph type="sldNum" sz="quarter" idx="12"/>
          </p:nvPr>
        </p:nvSpPr>
        <p:spPr/>
        <p:txBody>
          <a:bodyPr/>
          <a:lstStyle/>
          <a:p>
            <a:fld id="{6D22F896-40B5-4ADD-8801-0D06FADFA095}" type="slidenum">
              <a:rPr lang="en-US" smtClean="0"/>
              <a:pPr/>
              <a:t>39</a:t>
            </a:fld>
            <a:endParaRPr lang="en-US" dirty="0"/>
          </a:p>
        </p:txBody>
      </p:sp>
    </p:spTree>
    <p:extLst>
      <p:ext uri="{BB962C8B-B14F-4D97-AF65-F5344CB8AC3E}">
        <p14:creationId xmlns="" xmlns:p14="http://schemas.microsoft.com/office/powerpoint/2010/main" val="1833661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Облагање шећером</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4</a:t>
            </a:fld>
            <a:endParaRPr lang="en-US"/>
          </a:p>
        </p:txBody>
      </p:sp>
      <p:graphicFrame>
        <p:nvGraphicFramePr>
          <p:cNvPr id="5" name="Content Placeholder 4"/>
          <p:cNvGraphicFramePr>
            <a:graphicFrameLocks noGrp="1"/>
          </p:cNvGraphicFramePr>
          <p:nvPr>
            <p:ph sz="quarter" idx="1"/>
            <p:extLst>
              <p:ext uri="{D42A27DB-BD31-4B8C-83A1-F6EECF244321}">
                <p14:modId xmlns="" xmlns:p14="http://schemas.microsoft.com/office/powerpoint/2010/main" val="2737199683"/>
              </p:ext>
            </p:extLst>
          </p:nvPr>
        </p:nvGraphicFramePr>
        <p:xfrm>
          <a:off x="-66804" y="836712"/>
          <a:ext cx="8856983" cy="5832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Box 18"/>
          <p:cNvSpPr txBox="1"/>
          <p:nvPr/>
        </p:nvSpPr>
        <p:spPr>
          <a:xfrm>
            <a:off x="3059832" y="1772816"/>
            <a:ext cx="5328592" cy="707886"/>
          </a:xfrm>
          <a:prstGeom prst="rect">
            <a:avLst/>
          </a:prstGeom>
          <a:noFill/>
        </p:spPr>
        <p:txBody>
          <a:bodyPr wrap="square" rtlCol="0">
            <a:spAutoFit/>
          </a:bodyPr>
          <a:lstStyle/>
          <a:p>
            <a:r>
              <a:rPr lang="ru-RU" sz="2000" dirty="0">
                <a:latin typeface="Times New Roman" panose="02020603050405020304" pitchFamily="18" charset="0"/>
                <a:cs typeface="Times New Roman" panose="02020603050405020304" pitchFamily="18" charset="0"/>
              </a:rPr>
              <a:t>Водоотпорне материје које обезбеђују заштиту од влаге (шелак у алкохолном раствору)</a:t>
            </a:r>
          </a:p>
        </p:txBody>
      </p:sp>
      <p:sp>
        <p:nvSpPr>
          <p:cNvPr id="20" name="TextBox 19"/>
          <p:cNvSpPr txBox="1"/>
          <p:nvPr/>
        </p:nvSpPr>
        <p:spPr>
          <a:xfrm>
            <a:off x="4391184" y="2665801"/>
            <a:ext cx="4444967" cy="1015663"/>
          </a:xfrm>
          <a:prstGeom prst="rect">
            <a:avLst/>
          </a:prstGeom>
          <a:noFill/>
        </p:spPr>
        <p:txBody>
          <a:bodyPr wrap="square" rtlCol="0">
            <a:spAutoFit/>
          </a:bodyPr>
          <a:lstStyle/>
          <a:p>
            <a:r>
              <a:rPr lang="ru-RU" sz="2000" dirty="0">
                <a:latin typeface="Times New Roman" panose="02020603050405020304" pitchFamily="18" charset="0"/>
                <a:cs typeface="Times New Roman" panose="02020603050405020304" pitchFamily="18" charset="0"/>
              </a:rPr>
              <a:t>Шећерни сируп са средством за везивање (желатина, арапска гума), па прашак за превлачење (шећер, скроб)</a:t>
            </a:r>
          </a:p>
        </p:txBody>
      </p:sp>
      <p:sp>
        <p:nvSpPr>
          <p:cNvPr id="21" name="TextBox 20"/>
          <p:cNvSpPr txBox="1"/>
          <p:nvPr/>
        </p:nvSpPr>
        <p:spPr>
          <a:xfrm>
            <a:off x="7164288" y="4790696"/>
            <a:ext cx="1979712" cy="707886"/>
          </a:xfrm>
          <a:prstGeom prst="rect">
            <a:avLst/>
          </a:prstGeom>
          <a:noFill/>
        </p:spPr>
        <p:txBody>
          <a:bodyPr wrap="square" rtlCol="0">
            <a:spAutoFit/>
          </a:bodyPr>
          <a:lstStyle/>
          <a:p>
            <a:r>
              <a:rPr lang="sr-Cyrl-RS" sz="2000" dirty="0">
                <a:latin typeface="Times New Roman" panose="02020603050405020304" pitchFamily="18" charset="0"/>
                <a:cs typeface="Times New Roman" panose="02020603050405020304" pitchFamily="18" charset="0"/>
              </a:rPr>
              <a:t>Шећерни сируп са бојом </a:t>
            </a:r>
          </a:p>
        </p:txBody>
      </p:sp>
      <p:sp>
        <p:nvSpPr>
          <p:cNvPr id="22" name="TextBox 21"/>
          <p:cNvSpPr txBox="1"/>
          <p:nvPr/>
        </p:nvSpPr>
        <p:spPr>
          <a:xfrm>
            <a:off x="539552" y="6161744"/>
            <a:ext cx="5971058" cy="400110"/>
          </a:xfrm>
          <a:prstGeom prst="rect">
            <a:avLst/>
          </a:prstGeom>
          <a:noFill/>
        </p:spPr>
        <p:txBody>
          <a:bodyPr wrap="none" rtlCol="0">
            <a:spAutoFit/>
          </a:bodyPr>
          <a:lstStyle/>
          <a:p>
            <a:r>
              <a:rPr lang="ru-RU" sz="2000" dirty="0">
                <a:latin typeface="Times New Roman" panose="02020603050405020304" pitchFamily="18" charset="0"/>
                <a:cs typeface="Times New Roman" panose="02020603050405020304" pitchFamily="18" charset="0"/>
              </a:rPr>
              <a:t>Раствор пчелињег или карнауба воска (2 или 3 слоја)</a:t>
            </a:r>
          </a:p>
        </p:txBody>
      </p:sp>
      <p:sp>
        <p:nvSpPr>
          <p:cNvPr id="9" name="Rectangle 8"/>
          <p:cNvSpPr/>
          <p:nvPr/>
        </p:nvSpPr>
        <p:spPr>
          <a:xfrm>
            <a:off x="5724128" y="3717032"/>
            <a:ext cx="2808312" cy="923330"/>
          </a:xfrm>
          <a:prstGeom prst="rect">
            <a:avLst/>
          </a:prstGeom>
        </p:spPr>
        <p:txBody>
          <a:bodyPr wrap="square">
            <a:spAutoFit/>
          </a:bodyPr>
          <a:lstStyle/>
          <a:p>
            <a:r>
              <a:rPr lang="ru-RU" dirty="0" smtClean="0">
                <a:latin typeface="Times New Roman" pitchFamily="18" charset="0"/>
                <a:cs typeface="Times New Roman" pitchFamily="18" charset="0"/>
              </a:rPr>
              <a:t>само шећерни сируп да би се површина таблете углачала </a:t>
            </a:r>
            <a:endParaRPr lang="en-US" dirty="0"/>
          </a:p>
        </p:txBody>
      </p:sp>
    </p:spTree>
    <p:extLst>
      <p:ext uri="{BB962C8B-B14F-4D97-AF65-F5344CB8AC3E}">
        <p14:creationId xmlns="" xmlns:p14="http://schemas.microsoft.com/office/powerpoint/2010/main" val="31558634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587680" cy="6336704"/>
          </a:xfrm>
          <a:prstGeom prst="rect">
            <a:avLst/>
          </a:prstGeom>
        </p:spPr>
        <p:txBody>
          <a:bodyPr vert="horz" lIns="91440" tIns="45720" rIns="91440" bIns="45720" rtlCol="0">
            <a:normAutofit fontScale="55000" lnSpcReduction="20000"/>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sr-Cyrl-RS" sz="5500" b="1" dirty="0">
                <a:solidFill>
                  <a:srgbClr val="002060"/>
                </a:solidFill>
                <a:latin typeface="Times New Roman" pitchFamily="18" charset="0"/>
                <a:cs typeface="Times New Roman" pitchFamily="18" charset="0"/>
              </a:rPr>
              <a:t>ПАКОВАЊЕ</a:t>
            </a:r>
          </a:p>
          <a:p>
            <a:pPr marL="342900" marR="0" lvl="0" indent="-342900" algn="just" defTabSz="914400" rtl="0" eaLnBrk="1" fontAlgn="auto" latinLnBrk="0" hangingPunct="1">
              <a:lnSpc>
                <a:spcPct val="100000"/>
              </a:lnSpc>
              <a:spcBef>
                <a:spcPct val="20000"/>
              </a:spcBef>
              <a:spcAft>
                <a:spcPts val="0"/>
              </a:spcAft>
              <a:buClrTx/>
              <a:buSzTx/>
              <a:tabLst/>
              <a:defRPr/>
            </a:pPr>
            <a:endParaRPr lang="sr-Cyrl-RS" sz="2800" dirty="0">
              <a:latin typeface="Times New Roman" pitchFamily="18" charset="0"/>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lang="sr-Cyrl-RS" sz="4500" dirty="0">
                <a:latin typeface="Times New Roman" pitchFamily="18" charset="0"/>
                <a:cs typeface="Times New Roman" pitchFamily="18" charset="0"/>
              </a:rPr>
              <a:t>Најважније је да паковање очува </a:t>
            </a:r>
            <a:r>
              <a:rPr lang="sr-Cyrl-RS" sz="4500" dirty="0">
                <a:solidFill>
                  <a:srgbClr val="002060"/>
                </a:solidFill>
                <a:latin typeface="Times New Roman" pitchFamily="18" charset="0"/>
                <a:cs typeface="Times New Roman" pitchFamily="18" charset="0"/>
              </a:rPr>
              <a:t>интегритет лека</a:t>
            </a:r>
            <a:r>
              <a:rPr lang="sr-Cyrl-RS" sz="4500" dirty="0">
                <a:latin typeface="Times New Roman" pitchFamily="18" charset="0"/>
                <a:cs typeface="Times New Roman" pitchFamily="18" charset="0"/>
              </a:rPr>
              <a:t>.</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endParaRPr kumimoji="0" lang="sr-Cyrl-RS" sz="45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kumimoji="0" lang="sr-Cyrl-RS" sz="45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Зависи</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од </a:t>
            </a:r>
            <a:r>
              <a:rPr kumimoji="0" lang="sr-Cyrl-RS" sz="4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физичких и хемијских карактеристика лека,</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потребе за </a:t>
            </a:r>
            <a:r>
              <a:rPr kumimoji="0" lang="sr-Cyrl-RS" sz="4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додатном заштитом </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и од </a:t>
            </a:r>
            <a:r>
              <a:rPr kumimoji="0" lang="sr-Cyrl-RS" sz="4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маркетиншких</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захтева.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endParaRPr lang="sr-Cyrl-RS" sz="4500" baseline="0" dirty="0">
              <a:latin typeface="Times New Roman" pitchFamily="18" charset="0"/>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lang="sr-Cyrl-RS" sz="4500" baseline="0" dirty="0">
                <a:latin typeface="Times New Roman" pitchFamily="18" charset="0"/>
                <a:cs typeface="Times New Roman" pitchFamily="18" charset="0"/>
              </a:rPr>
              <a:t>Материјал</a:t>
            </a:r>
            <a:r>
              <a:rPr lang="sr-Cyrl-RS" sz="4500" dirty="0">
                <a:latin typeface="Times New Roman" pitchFamily="18" charset="0"/>
                <a:cs typeface="Times New Roman" pitchFamily="18" charset="0"/>
              </a:rPr>
              <a:t> који се користи треба да има следеће карактеристике:</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да заштити лек од спољашњих утицаја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н</a:t>
            </a:r>
            <a:r>
              <a:rPr kumimoji="0" lang="sr-Cyrl-RS" sz="45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е</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сме да реагује са производом</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н</a:t>
            </a:r>
            <a:r>
              <a:rPr lang="sr-Cyrl-RS" sz="4500" baseline="0" dirty="0">
                <a:latin typeface="Times New Roman" pitchFamily="18" charset="0"/>
                <a:cs typeface="Times New Roman" pitchFamily="18" charset="0"/>
              </a:rPr>
              <a:t>е сме да</a:t>
            </a:r>
            <a:r>
              <a:rPr lang="sr-Cyrl-RS" sz="4500" dirty="0">
                <a:latin typeface="Times New Roman" pitchFamily="18" charset="0"/>
                <a:cs typeface="Times New Roman" pitchFamily="18" charset="0"/>
              </a:rPr>
              <a:t> утиче на укус и мирис лека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д</a:t>
            </a:r>
            <a:r>
              <a:rPr kumimoji="0" lang="sr-Cyrl-RS" sz="45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а</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буде нетоксичан</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д</a:t>
            </a:r>
            <a:r>
              <a:rPr lang="sr-Cyrl-RS" sz="4500" baseline="0" dirty="0">
                <a:latin typeface="Times New Roman" pitchFamily="18" charset="0"/>
                <a:cs typeface="Times New Roman" pitchFamily="18" charset="0"/>
              </a:rPr>
              <a:t>а</a:t>
            </a:r>
            <a:r>
              <a:rPr lang="sr-Cyrl-RS" sz="4500" dirty="0">
                <a:latin typeface="Times New Roman" pitchFamily="18" charset="0"/>
                <a:cs typeface="Times New Roman" pitchFamily="18" charset="0"/>
              </a:rPr>
              <a:t> буде законски одобрен</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п</a:t>
            </a:r>
            <a:r>
              <a:rPr kumimoji="0" lang="sr-Cyrl-RS" sz="45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огодан за различите врсте паковања заштићеног</a:t>
            </a:r>
            <a:r>
              <a:rPr kumimoji="0" lang="sr-Cyrl-RS" sz="4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од отварања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v"/>
              <a:tabLst/>
              <a:defRPr/>
            </a:pPr>
            <a:r>
              <a:rPr lang="sr-Cyrl-RS" sz="4500" dirty="0">
                <a:latin typeface="Times New Roman" pitchFamily="18" charset="0"/>
                <a:cs typeface="Times New Roman" pitchFamily="18" charset="0"/>
              </a:rPr>
              <a:t>п</a:t>
            </a:r>
            <a:r>
              <a:rPr lang="sr-Cyrl-RS" sz="4500" baseline="0" dirty="0">
                <a:latin typeface="Times New Roman" pitchFamily="18" charset="0"/>
                <a:cs typeface="Times New Roman" pitchFamily="18" charset="0"/>
              </a:rPr>
              <a:t>рименљив</a:t>
            </a:r>
            <a:r>
              <a:rPr lang="sr-Cyrl-RS" sz="4500" dirty="0">
                <a:latin typeface="Times New Roman" pitchFamily="18" charset="0"/>
                <a:cs typeface="Times New Roman" pitchFamily="18" charset="0"/>
              </a:rPr>
              <a:t> за машине за паковања велике брзине.</a:t>
            </a:r>
            <a:endParaRPr kumimoji="0" lang="sr-Cyrl-RS" sz="45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Slide Number Placeholder 4"/>
          <p:cNvSpPr>
            <a:spLocks noGrp="1"/>
          </p:cNvSpPr>
          <p:nvPr>
            <p:ph type="sldNum" sz="quarter" idx="12"/>
          </p:nvPr>
        </p:nvSpPr>
        <p:spPr/>
        <p:txBody>
          <a:bodyPr/>
          <a:lstStyle/>
          <a:p>
            <a:fld id="{FAC35BD7-81ED-4096-BB24-7FE10E8A71D6}" type="slidenum">
              <a:rPr lang="en-US" smtClean="0"/>
              <a:pPr/>
              <a:t>40</a:t>
            </a:fld>
            <a:endParaRPr lang="en-US"/>
          </a:p>
        </p:txBody>
      </p:sp>
    </p:spTree>
    <p:extLst>
      <p:ext uri="{BB962C8B-B14F-4D97-AF65-F5344CB8AC3E}">
        <p14:creationId xmlns="" xmlns:p14="http://schemas.microsoft.com/office/powerpoint/2010/main" val="33852966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kumimoji="0" lang="sr-Cyrl-RS" sz="36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a:t>
            </a: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Материјали за паковање обухватају </a:t>
            </a:r>
            <a:r>
              <a:rPr kumimoji="0" lang="sr-Cyrl-RS" sz="2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стакло</a:t>
            </a: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различитог квалитета, </a:t>
            </a:r>
            <a:r>
              <a:rPr kumimoji="0" lang="sr-Cyrl-RS" sz="2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пластичне</a:t>
            </a: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материје, </a:t>
            </a:r>
            <a:r>
              <a:rPr kumimoji="0" lang="sr-Cyrl-RS" sz="2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метал</a:t>
            </a: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и </a:t>
            </a:r>
            <a:r>
              <a:rPr kumimoji="0" lang="sr-Cyrl-RS" sz="2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картон</a:t>
            </a: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Фармацеутски производи се пуне и пакују </a:t>
            </a:r>
            <a:r>
              <a:rPr kumimoji="0" lang="sr-Cyrl-RS" sz="25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серијски</a:t>
            </a:r>
            <a:r>
              <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на производним линијама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Wingdings" pitchFamily="2" charset="2"/>
              <a:buChar char="ü"/>
              <a:tabLst/>
              <a:defRPr/>
            </a:pPr>
            <a:r>
              <a:rPr lang="sr-Cyrl-RS" sz="2500" dirty="0">
                <a:latin typeface="Times New Roman" pitchFamily="18" charset="0"/>
                <a:cs typeface="Times New Roman" pitchFamily="18" charset="0"/>
              </a:rPr>
              <a:t>Производи могу да буду:</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500" dirty="0">
                <a:latin typeface="Times New Roman" pitchFamily="18" charset="0"/>
                <a:cs typeface="Times New Roman" pitchFamily="18" charset="0"/>
              </a:rPr>
              <a:t> једнодозни или вишедозни,</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500" dirty="0">
                <a:latin typeface="Times New Roman" pitchFamily="18" charset="0"/>
                <a:cs typeface="Times New Roman" pitchFamily="18" charset="0"/>
              </a:rPr>
              <a:t>у паковањима која се могу или не могу поново отворити,</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500" dirty="0">
                <a:latin typeface="Times New Roman" pitchFamily="18" charset="0"/>
                <a:cs typeface="Times New Roman" pitchFamily="18" charset="0"/>
              </a:rPr>
              <a:t>стерилни производи рађени асептично са или без терминалне стерилизације, </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500" dirty="0">
                <a:latin typeface="Times New Roman" pitchFamily="18" charset="0"/>
                <a:cs typeface="Times New Roman" pitchFamily="18" charset="0"/>
              </a:rPr>
              <a:t>нестерилни производи са или без микробиолошке контроле контаминације, </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500" dirty="0">
                <a:latin typeface="Times New Roman" pitchFamily="18" charset="0"/>
                <a:cs typeface="Times New Roman" pitchFamily="18" charset="0"/>
              </a:rPr>
              <a:t>производи чије се паковање истовремено формира, пуни садржај и затвара.</a:t>
            </a: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Slide Number Placeholder 4"/>
          <p:cNvSpPr>
            <a:spLocks noGrp="1"/>
          </p:cNvSpPr>
          <p:nvPr>
            <p:ph type="sldNum" sz="quarter" idx="12"/>
          </p:nvPr>
        </p:nvSpPr>
        <p:spPr/>
        <p:txBody>
          <a:bodyPr/>
          <a:lstStyle/>
          <a:p>
            <a:fld id="{FAC35BD7-81ED-4096-BB24-7FE10E8A71D6}" type="slidenum">
              <a:rPr lang="en-US" smtClean="0"/>
              <a:pPr/>
              <a:t>41</a:t>
            </a:fld>
            <a:endParaRPr lang="en-US"/>
          </a:p>
        </p:txBody>
      </p:sp>
    </p:spTree>
    <p:extLst>
      <p:ext uri="{BB962C8B-B14F-4D97-AF65-F5344CB8AC3E}">
        <p14:creationId xmlns="" xmlns:p14="http://schemas.microsoft.com/office/powerpoint/2010/main" val="7417253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Конвенционалне </a:t>
            </a:r>
            <a:r>
              <a:rPr kumimoji="0" lang="sr-Cyrl-RS" sz="2800" b="0" i="0" u="none" strike="noStrike" kern="1200" cap="none" spc="0" normalizeH="0" noProof="0" dirty="0">
                <a:ln>
                  <a:noFill/>
                </a:ln>
                <a:solidFill>
                  <a:srgbClr val="002060"/>
                </a:solidFill>
                <a:effectLst/>
                <a:uLnTx/>
                <a:uFillTx/>
                <a:latin typeface="Times New Roman" pitchFamily="18" charset="0"/>
                <a:ea typeface="+mn-ea"/>
                <a:cs typeface="Times New Roman" pitchFamily="18" charset="0"/>
              </a:rPr>
              <a:t>линије</a:t>
            </a: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 за паковање обично се састоје из:</a:t>
            </a:r>
          </a:p>
          <a:p>
            <a:pPr marL="342900" marR="0" lvl="0" indent="-342900" algn="just" defTabSz="914400" rtl="0" eaLnBrk="1" fontAlgn="auto" latinLnBrk="0" hangingPunct="1">
              <a:lnSpc>
                <a:spcPct val="100000"/>
              </a:lnSpc>
              <a:spcBef>
                <a:spcPct val="20000"/>
              </a:spcBef>
              <a:spcAft>
                <a:spcPts val="0"/>
              </a:spcAft>
              <a:buClrTx/>
              <a:buSzTx/>
              <a:tabLst/>
              <a:defRPr/>
            </a:pPr>
            <a:endPar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поступка отварања и позиционирања контејнера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прања и чишћења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800" dirty="0">
                <a:latin typeface="Times New Roman" pitchFamily="18" charset="0"/>
                <a:cs typeface="Times New Roman" pitchFamily="18" charset="0"/>
              </a:rPr>
              <a:t>пуњења производом</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800" dirty="0">
                <a:latin typeface="Times New Roman" pitchFamily="18" charset="0"/>
                <a:cs typeface="Times New Roman" pitchFamily="18" charset="0"/>
              </a:rPr>
              <a:t>З</a:t>
            </a: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атварања</a:t>
            </a:r>
            <a:endParaRPr lang="sr-Cyrl-RS" sz="2800" dirty="0">
              <a:latin typeface="Times New Roman" pitchFamily="18" charset="0"/>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800" dirty="0">
                <a:latin typeface="Times New Roman" pitchFamily="18" charset="0"/>
                <a:cs typeface="Times New Roman" pitchFamily="18" charset="0"/>
              </a:rPr>
              <a:t>Означавања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800" dirty="0">
                <a:latin typeface="Times New Roman" pitchFamily="18" charset="0"/>
                <a:cs typeface="Times New Roman" pitchFamily="18" charset="0"/>
              </a:rPr>
              <a:t>к</a:t>
            </a: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артонирања и убацивања упутства</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800" dirty="0">
                <a:latin typeface="Times New Roman" pitchFamily="18" charset="0"/>
                <a:cs typeface="Times New Roman" pitchFamily="18" charset="0"/>
              </a:rPr>
              <a:t>паковања више кутија у збирно паковање</a:t>
            </a:r>
          </a:p>
          <a:p>
            <a:pPr marL="342900" marR="0" lvl="0" indent="-342900" algn="just" defTabSz="914400" rtl="0" eaLnBrk="1" fontAlgn="auto" latinLnBrk="0" hangingPunct="1">
              <a:lnSpc>
                <a:spcPct val="100000"/>
              </a:lnSpc>
              <a:spcBef>
                <a:spcPct val="20000"/>
              </a:spcBef>
              <a:spcAft>
                <a:spcPts val="0"/>
              </a:spcAft>
              <a:buClr>
                <a:srgbClr val="002060"/>
              </a:buClr>
              <a:buSzTx/>
              <a:buFont typeface="Arial" pitchFamily="34" charset="0"/>
              <a:buChar char="•"/>
              <a:tabLst/>
              <a:defRPr/>
            </a:pPr>
            <a:r>
              <a:rPr lang="sr-Cyrl-RS" sz="2800" dirty="0">
                <a:latin typeface="Times New Roman" pitchFamily="18" charset="0"/>
                <a:cs typeface="Times New Roman" pitchFamily="18" charset="0"/>
              </a:rPr>
              <a:t>п</a:t>
            </a:r>
            <a:r>
              <a:rPr kumimoji="0" lang="sr-Cyrl-RS" sz="28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rPr>
              <a:t>аковања више збирних кутија у веће кутије- палетизација</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Slide Number Placeholder 4"/>
          <p:cNvSpPr>
            <a:spLocks noGrp="1"/>
          </p:cNvSpPr>
          <p:nvPr>
            <p:ph type="sldNum" sz="quarter" idx="12"/>
          </p:nvPr>
        </p:nvSpPr>
        <p:spPr/>
        <p:txBody>
          <a:bodyPr/>
          <a:lstStyle/>
          <a:p>
            <a:fld id="{FAC35BD7-81ED-4096-BB24-7FE10E8A71D6}" type="slidenum">
              <a:rPr lang="en-US" smtClean="0"/>
              <a:pPr/>
              <a:t>42</a:t>
            </a:fld>
            <a:endParaRPr lang="en-US"/>
          </a:p>
        </p:txBody>
      </p:sp>
    </p:spTree>
    <p:extLst>
      <p:ext uri="{BB962C8B-B14F-4D97-AF65-F5344CB8AC3E}">
        <p14:creationId xmlns="" xmlns:p14="http://schemas.microsoft.com/office/powerpoint/2010/main" val="42188629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323528" y="908720"/>
            <a:ext cx="8568952" cy="5435334"/>
          </a:xfrm>
          <a:prstGeom prst="rect">
            <a:avLst/>
          </a:prstGeom>
        </p:spPr>
        <p:txBody>
          <a:bodyPr wrap="square">
            <a:spAutoFit/>
          </a:bodyPr>
          <a:lstStyle/>
          <a:p>
            <a:pPr marL="342900" lvl="0" indent="-342900" algn="just">
              <a:spcBef>
                <a:spcPct val="20000"/>
              </a:spcBef>
              <a:buFont typeface="Arial" pitchFamily="34" charset="0"/>
              <a:buChar char="•"/>
              <a:defRPr/>
            </a:pPr>
            <a:endParaRPr lang="sr-Cyrl-RS" sz="2800" dirty="0">
              <a:latin typeface="Times New Roman" pitchFamily="18" charset="0"/>
              <a:cs typeface="Times New Roman" pitchFamily="18" charset="0"/>
            </a:endParaRPr>
          </a:p>
          <a:p>
            <a:pPr marL="342900" lvl="0" indent="-342900" algn="just">
              <a:spcBef>
                <a:spcPct val="20000"/>
              </a:spcBef>
              <a:buClr>
                <a:srgbClr val="002060"/>
              </a:buClr>
              <a:buFont typeface="Arial" pitchFamily="34" charset="0"/>
              <a:buChar char="•"/>
              <a:defRPr/>
            </a:pPr>
            <a:r>
              <a:rPr lang="sr-Cyrl-RS" sz="2800" dirty="0">
                <a:latin typeface="Times New Roman" pitchFamily="18" charset="0"/>
                <a:cs typeface="Times New Roman" pitchFamily="18" charset="0"/>
              </a:rPr>
              <a:t>Додатне операције на производу укључују </a:t>
            </a:r>
            <a:r>
              <a:rPr lang="sr-Cyrl-RS" sz="2800" dirty="0">
                <a:solidFill>
                  <a:srgbClr val="002060"/>
                </a:solidFill>
                <a:latin typeface="Times New Roman" pitchFamily="18" charset="0"/>
                <a:cs typeface="Times New Roman" pitchFamily="18" charset="0"/>
              </a:rPr>
              <a:t>штампање, кодирање серије и рока трајања.</a:t>
            </a:r>
          </a:p>
          <a:p>
            <a:pPr marL="342900" lvl="0" indent="-342900" algn="just">
              <a:spcBef>
                <a:spcPct val="20000"/>
              </a:spcBef>
              <a:buClr>
                <a:srgbClr val="002060"/>
              </a:buClr>
              <a:buFont typeface="Arial" pitchFamily="34" charset="0"/>
              <a:buChar char="•"/>
              <a:defRPr/>
            </a:pPr>
            <a:endParaRPr lang="sr-Cyrl-RS" sz="2800" dirty="0">
              <a:solidFill>
                <a:srgbClr val="002060"/>
              </a:solidFill>
              <a:latin typeface="Times New Roman" pitchFamily="18" charset="0"/>
              <a:cs typeface="Times New Roman" pitchFamily="18" charset="0"/>
            </a:endParaRPr>
          </a:p>
          <a:p>
            <a:pPr marL="342900" lvl="0" indent="-342900" algn="just">
              <a:spcBef>
                <a:spcPct val="20000"/>
              </a:spcBef>
              <a:buClr>
                <a:srgbClr val="002060"/>
              </a:buClr>
              <a:buFont typeface="Arial" pitchFamily="34" charset="0"/>
              <a:buChar char="•"/>
              <a:defRPr/>
            </a:pPr>
            <a:endParaRPr lang="sr-Cyrl-RS" sz="2800" dirty="0">
              <a:solidFill>
                <a:srgbClr val="002060"/>
              </a:solidFill>
              <a:latin typeface="Times New Roman" pitchFamily="18" charset="0"/>
              <a:cs typeface="Times New Roman" pitchFamily="18" charset="0"/>
            </a:endParaRPr>
          </a:p>
          <a:p>
            <a:pPr marL="342900" lvl="0" indent="-342900" algn="just">
              <a:spcBef>
                <a:spcPct val="20000"/>
              </a:spcBef>
              <a:buClr>
                <a:srgbClr val="002060"/>
              </a:buClr>
              <a:buFont typeface="Arial" pitchFamily="34" charset="0"/>
              <a:buChar char="•"/>
              <a:defRPr/>
            </a:pPr>
            <a:r>
              <a:rPr lang="sr-Cyrl-RS" sz="2800" dirty="0">
                <a:latin typeface="Times New Roman" pitchFamily="18" charset="0"/>
                <a:cs typeface="Times New Roman" pitchFamily="18" charset="0"/>
              </a:rPr>
              <a:t>Неки материјали захтевају и додатне поступке као нпр. </a:t>
            </a:r>
            <a:r>
              <a:rPr lang="sr-Cyrl-RS" sz="2800" dirty="0">
                <a:solidFill>
                  <a:srgbClr val="002060"/>
                </a:solidFill>
                <a:latin typeface="Times New Roman" pitchFamily="18" charset="0"/>
                <a:cs typeface="Times New Roman" pitchFamily="18" charset="0"/>
              </a:rPr>
              <a:t>стакло</a:t>
            </a:r>
            <a:r>
              <a:rPr lang="sr-Cyrl-RS" sz="2800" dirty="0">
                <a:latin typeface="Times New Roman" pitchFamily="18" charset="0"/>
                <a:cs typeface="Times New Roman" pitchFamily="18" charset="0"/>
              </a:rPr>
              <a:t> које се користи за паковање стерилних прозвода се на крају процеса чишћења, а пре пуњења производом, подвргава још и компримованом ваздуху и ваккуму да би се отклонила евентуално присутна </a:t>
            </a:r>
            <a:r>
              <a:rPr lang="sr-Cyrl-RS" sz="2800" dirty="0">
                <a:solidFill>
                  <a:srgbClr val="002060"/>
                </a:solidFill>
                <a:latin typeface="Times New Roman" pitchFamily="18" charset="0"/>
                <a:cs typeface="Times New Roman" pitchFamily="18" charset="0"/>
              </a:rPr>
              <a:t>ситна влакна</a:t>
            </a:r>
            <a:r>
              <a:rPr lang="sr-Cyrl-RS" sz="2800" dirty="0">
                <a:latin typeface="Times New Roman" pitchFamily="18" charset="0"/>
                <a:cs typeface="Times New Roman" pitchFamily="18" charset="0"/>
              </a:rPr>
              <a:t>. </a:t>
            </a:r>
          </a:p>
          <a:p>
            <a:pPr marL="342900" lvl="0" indent="-342900" algn="just">
              <a:spcBef>
                <a:spcPct val="20000"/>
              </a:spcBef>
              <a:buFont typeface="Arial" pitchFamily="34" charset="0"/>
              <a:buChar char="•"/>
              <a:defRPr/>
            </a:pPr>
            <a:endParaRPr lang="sr-Cyrl-RS" sz="1400"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FAC35BD7-81ED-4096-BB24-7FE10E8A71D6}" type="slidenum">
              <a:rPr lang="en-US" smtClean="0"/>
              <a:pPr/>
              <a:t>43</a:t>
            </a:fld>
            <a:endParaRPr lang="en-US"/>
          </a:p>
        </p:txBody>
      </p:sp>
    </p:spTree>
    <p:extLst>
      <p:ext uri="{BB962C8B-B14F-4D97-AF65-F5344CB8AC3E}">
        <p14:creationId xmlns="" xmlns:p14="http://schemas.microsoft.com/office/powerpoint/2010/main" val="6733785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323528" y="1268760"/>
            <a:ext cx="8640960" cy="6124754"/>
          </a:xfrm>
          <a:prstGeom prst="rect">
            <a:avLst/>
          </a:prstGeom>
        </p:spPr>
        <p:txBody>
          <a:bodyPr wrap="square">
            <a:spAutoFit/>
          </a:bodyPr>
          <a:lstStyle/>
          <a:p>
            <a:pPr marL="342900" lvl="0" indent="-342900" algn="just">
              <a:spcBef>
                <a:spcPct val="20000"/>
              </a:spcBef>
              <a:buClr>
                <a:srgbClr val="002060"/>
              </a:buClr>
              <a:buFont typeface="Arial" pitchFamily="34" charset="0"/>
              <a:buChar char="•"/>
              <a:defRPr/>
            </a:pPr>
            <a:r>
              <a:rPr lang="sr-Cyrl-RS" sz="2800" dirty="0">
                <a:latin typeface="Times New Roman" pitchFamily="18" charset="0"/>
                <a:cs typeface="Times New Roman" pitchFamily="18" charset="0"/>
              </a:rPr>
              <a:t>Метод паковања зависи од типа материјала који се пакује.</a:t>
            </a:r>
          </a:p>
          <a:p>
            <a:pPr marL="342900" lvl="0" indent="-342900" algn="just">
              <a:spcBef>
                <a:spcPct val="20000"/>
              </a:spcBef>
              <a:buClr>
                <a:srgbClr val="002060"/>
              </a:buClr>
              <a:buFont typeface="Arial" pitchFamily="34" charset="0"/>
              <a:buChar char="•"/>
              <a:defRPr/>
            </a:pPr>
            <a:endParaRPr lang="sr-Cyrl-RS" sz="2800" dirty="0">
              <a:latin typeface="Times New Roman" pitchFamily="18" charset="0"/>
              <a:cs typeface="Times New Roman" pitchFamily="18" charset="0"/>
            </a:endParaRPr>
          </a:p>
          <a:p>
            <a:pPr marL="342900" lvl="0" indent="-342900" algn="just">
              <a:spcBef>
                <a:spcPct val="20000"/>
              </a:spcBef>
              <a:buClr>
                <a:srgbClr val="002060"/>
              </a:buClr>
              <a:buFont typeface="Arial" pitchFamily="34" charset="0"/>
              <a:buChar char="•"/>
              <a:defRPr/>
            </a:pPr>
            <a:endParaRPr lang="sr-Cyrl-RS" sz="2800" dirty="0">
              <a:latin typeface="Times New Roman" pitchFamily="18" charset="0"/>
              <a:cs typeface="Times New Roman" pitchFamily="18" charset="0"/>
            </a:endParaRPr>
          </a:p>
          <a:p>
            <a:pPr marL="342900" lvl="0" indent="-342900" algn="just">
              <a:spcBef>
                <a:spcPct val="20000"/>
              </a:spcBef>
              <a:buClr>
                <a:srgbClr val="002060"/>
              </a:buClr>
              <a:buFont typeface="Arial" pitchFamily="34" charset="0"/>
              <a:buChar char="•"/>
              <a:defRPr/>
            </a:pPr>
            <a:r>
              <a:rPr lang="sr-Cyrl-RS" sz="2800" dirty="0">
                <a:latin typeface="Times New Roman" pitchFamily="18" charset="0"/>
                <a:cs typeface="Times New Roman" pitchFamily="18" charset="0"/>
              </a:rPr>
              <a:t>Чврсти облици, капсуле и табете, могу да се пакују:</a:t>
            </a:r>
          </a:p>
          <a:p>
            <a:pPr marL="342900" lvl="0" indent="-342900" algn="just">
              <a:spcBef>
                <a:spcPct val="20000"/>
              </a:spcBef>
              <a:buClr>
                <a:srgbClr val="002060"/>
              </a:buClr>
              <a:buFont typeface="Wingdings" pitchFamily="2" charset="2"/>
              <a:buChar char="v"/>
              <a:defRPr/>
            </a:pPr>
            <a:r>
              <a:rPr lang="sr-Cyrl-RS" sz="2800" dirty="0">
                <a:latin typeface="Times New Roman" pitchFamily="18" charset="0"/>
                <a:cs typeface="Times New Roman" pitchFamily="18" charset="0"/>
              </a:rPr>
              <a:t> као вишедозни у </a:t>
            </a:r>
            <a:r>
              <a:rPr lang="sr-Cyrl-RS" sz="2800" dirty="0">
                <a:solidFill>
                  <a:srgbClr val="002060"/>
                </a:solidFill>
                <a:latin typeface="Times New Roman" pitchFamily="18" charset="0"/>
                <a:cs typeface="Times New Roman" pitchFamily="18" charset="0"/>
              </a:rPr>
              <a:t>стаклене</a:t>
            </a:r>
            <a:r>
              <a:rPr lang="sr-Cyrl-RS" sz="2800" dirty="0">
                <a:latin typeface="Times New Roman" pitchFamily="18" charset="0"/>
                <a:cs typeface="Times New Roman" pitchFamily="18" charset="0"/>
              </a:rPr>
              <a:t> или </a:t>
            </a:r>
            <a:r>
              <a:rPr lang="sr-Cyrl-RS" sz="2800" dirty="0">
                <a:solidFill>
                  <a:srgbClr val="002060"/>
                </a:solidFill>
                <a:latin typeface="Times New Roman" pitchFamily="18" charset="0"/>
                <a:cs typeface="Times New Roman" pitchFamily="18" charset="0"/>
              </a:rPr>
              <a:t>пластичне</a:t>
            </a:r>
            <a:r>
              <a:rPr lang="sr-Cyrl-RS" sz="2800" dirty="0">
                <a:latin typeface="Times New Roman" pitchFamily="18" charset="0"/>
                <a:cs typeface="Times New Roman" pitchFamily="18" charset="0"/>
              </a:rPr>
              <a:t> бочице </a:t>
            </a:r>
          </a:p>
          <a:p>
            <a:pPr marL="342900" lvl="0" indent="-342900" algn="just">
              <a:spcBef>
                <a:spcPct val="20000"/>
              </a:spcBef>
              <a:buClr>
                <a:srgbClr val="002060"/>
              </a:buClr>
              <a:buFont typeface="Wingdings" pitchFamily="2" charset="2"/>
              <a:buChar char="v"/>
              <a:defRPr/>
            </a:pPr>
            <a:r>
              <a:rPr lang="sr-Cyrl-RS" sz="2800" dirty="0">
                <a:latin typeface="Times New Roman" pitchFamily="18" charset="0"/>
                <a:cs typeface="Times New Roman" pitchFamily="18" charset="0"/>
              </a:rPr>
              <a:t>или  свака посебно у </a:t>
            </a:r>
            <a:r>
              <a:rPr lang="sr-Cyrl-RS" sz="2800" dirty="0">
                <a:solidFill>
                  <a:srgbClr val="002060"/>
                </a:solidFill>
                <a:latin typeface="Times New Roman" pitchFamily="18" charset="0"/>
                <a:cs typeface="Times New Roman" pitchFamily="18" charset="0"/>
              </a:rPr>
              <a:t>блистер</a:t>
            </a:r>
            <a:r>
              <a:rPr lang="sr-Cyrl-RS" sz="2800" dirty="0">
                <a:latin typeface="Times New Roman" pitchFamily="18" charset="0"/>
                <a:cs typeface="Times New Roman" pitchFamily="18" charset="0"/>
              </a:rPr>
              <a:t> или </a:t>
            </a:r>
            <a:r>
              <a:rPr lang="sr-Cyrl-RS" sz="2800" dirty="0">
                <a:solidFill>
                  <a:srgbClr val="002060"/>
                </a:solidFill>
                <a:latin typeface="Times New Roman" pitchFamily="18" charset="0"/>
                <a:cs typeface="Times New Roman" pitchFamily="18" charset="0"/>
              </a:rPr>
              <a:t>стрип</a:t>
            </a:r>
            <a:r>
              <a:rPr lang="sr-Cyrl-RS" sz="2800" dirty="0">
                <a:latin typeface="Times New Roman" pitchFamily="18" charset="0"/>
                <a:cs typeface="Times New Roman" pitchFamily="18" charset="0"/>
              </a:rPr>
              <a:t> паковање.</a:t>
            </a:r>
          </a:p>
          <a:p>
            <a:pPr marL="342900" lvl="0" indent="-342900" algn="just">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lgn="just">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lgn="just">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lgn="just">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p:txBody>
      </p:sp>
      <p:sp>
        <p:nvSpPr>
          <p:cNvPr id="6" name="TextBox 5"/>
          <p:cNvSpPr txBox="1"/>
          <p:nvPr/>
        </p:nvSpPr>
        <p:spPr>
          <a:xfrm>
            <a:off x="755576" y="332656"/>
            <a:ext cx="7200800" cy="553998"/>
          </a:xfrm>
          <a:prstGeom prst="rect">
            <a:avLst/>
          </a:prstGeom>
          <a:noFill/>
        </p:spPr>
        <p:txBody>
          <a:bodyPr wrap="square" rtlCol="0">
            <a:spAutoFit/>
          </a:bodyPr>
          <a:lstStyle/>
          <a:p>
            <a:pPr algn="ctr"/>
            <a:r>
              <a:rPr lang="sr-Cyrl-RS" sz="3000" b="1" dirty="0">
                <a:solidFill>
                  <a:srgbClr val="002060"/>
                </a:solidFill>
                <a:latin typeface="Times New Roman" pitchFamily="18" charset="0"/>
                <a:cs typeface="Times New Roman" pitchFamily="18" charset="0"/>
              </a:rPr>
              <a:t>Паковање чврстих облика</a:t>
            </a:r>
            <a:endParaRPr lang="en-US" sz="3000" b="1" dirty="0">
              <a:solidFill>
                <a:srgbClr val="00206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FAC35BD7-81ED-4096-BB24-7FE10E8A71D6}" type="slidenum">
              <a:rPr lang="en-US" smtClean="0"/>
              <a:pPr/>
              <a:t>44</a:t>
            </a:fld>
            <a:endParaRPr lang="en-US"/>
          </a:p>
        </p:txBody>
      </p:sp>
    </p:spTree>
    <p:extLst>
      <p:ext uri="{BB962C8B-B14F-4D97-AF65-F5344CB8AC3E}">
        <p14:creationId xmlns="" xmlns:p14="http://schemas.microsoft.com/office/powerpoint/2010/main" val="15090713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251520" y="1340768"/>
            <a:ext cx="8640960" cy="5170646"/>
          </a:xfrm>
          <a:prstGeom prst="rect">
            <a:avLst/>
          </a:prstGeom>
        </p:spPr>
        <p:txBody>
          <a:bodyPr wrap="square">
            <a:spAutoFit/>
          </a:bodyPr>
          <a:lstStyle/>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Један блистер обично садржи 10 или 15 чврстих облика. </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Блистер обезбеђује добру заштиту од утицаја спољашње средине.</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Састоји се из шупљине за лек направљене од транспарентног пластичног материјала и поклопца блистера који је обично направљен од </a:t>
            </a:r>
            <a:r>
              <a:rPr lang="sr-Cyrl-RS" sz="2700" dirty="0">
                <a:solidFill>
                  <a:srgbClr val="002060"/>
                </a:solidFill>
                <a:latin typeface="Times New Roman" pitchFamily="18" charset="0"/>
                <a:cs typeface="Times New Roman" pitchFamily="18" charset="0"/>
              </a:rPr>
              <a:t>алуминијумске</a:t>
            </a:r>
            <a:r>
              <a:rPr lang="sr-Cyrl-RS" sz="2700" dirty="0">
                <a:latin typeface="Times New Roman" pitchFamily="18" charset="0"/>
                <a:cs typeface="Times New Roman" pitchFamily="18" charset="0"/>
              </a:rPr>
              <a:t> фолије, који се ставља са задње стране блистера.</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Од пластичних материјала најчешће се користи </a:t>
            </a:r>
            <a:r>
              <a:rPr lang="sr-Cyrl-RS" sz="2700" dirty="0">
                <a:solidFill>
                  <a:srgbClr val="002060"/>
                </a:solidFill>
                <a:latin typeface="Times New Roman" pitchFamily="18" charset="0"/>
                <a:cs typeface="Times New Roman" pitchFamily="18" charset="0"/>
              </a:rPr>
              <a:t>поливинил хлорид</a:t>
            </a:r>
            <a:r>
              <a:rPr lang="sr-Cyrl-RS" sz="2700" dirty="0">
                <a:latin typeface="Times New Roman" pitchFamily="18" charset="0"/>
                <a:cs typeface="Times New Roman" pitchFamily="18" charset="0"/>
              </a:rPr>
              <a:t>, често уз додатак још једног заштитног слоја ако је потребна заштита лека од влаге.</a:t>
            </a:r>
          </a:p>
          <a:p>
            <a:pPr marL="342900" lvl="0" indent="-342900" algn="just">
              <a:spcBef>
                <a:spcPct val="20000"/>
              </a:spcBef>
              <a:buFont typeface="Arial" pitchFamily="34" charset="0"/>
              <a:buChar char="•"/>
              <a:defRPr/>
            </a:pPr>
            <a:endParaRPr lang="sr-Cyrl-RS" sz="1400" dirty="0">
              <a:latin typeface="Times New Roman" pitchFamily="18" charset="0"/>
              <a:cs typeface="Times New Roman" pitchFamily="18" charset="0"/>
            </a:endParaRPr>
          </a:p>
        </p:txBody>
      </p:sp>
      <p:sp>
        <p:nvSpPr>
          <p:cNvPr id="6" name="TextBox 5"/>
          <p:cNvSpPr txBox="1"/>
          <p:nvPr/>
        </p:nvSpPr>
        <p:spPr>
          <a:xfrm>
            <a:off x="755576" y="332656"/>
            <a:ext cx="7200800" cy="553998"/>
          </a:xfrm>
          <a:prstGeom prst="rect">
            <a:avLst/>
          </a:prstGeom>
          <a:noFill/>
        </p:spPr>
        <p:txBody>
          <a:bodyPr wrap="square" rtlCol="0">
            <a:spAutoFit/>
          </a:bodyPr>
          <a:lstStyle/>
          <a:p>
            <a:pPr algn="ctr"/>
            <a:r>
              <a:rPr lang="sr-Cyrl-RS" sz="3000" b="1" dirty="0">
                <a:solidFill>
                  <a:srgbClr val="002060"/>
                </a:solidFill>
                <a:latin typeface="Times New Roman" pitchFamily="18" charset="0"/>
                <a:cs typeface="Times New Roman" pitchFamily="18" charset="0"/>
              </a:rPr>
              <a:t>Блистер паковање</a:t>
            </a:r>
            <a:endParaRPr lang="en-US" sz="3000" b="1" dirty="0">
              <a:solidFill>
                <a:srgbClr val="00206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FAC35BD7-81ED-4096-BB24-7FE10E8A71D6}" type="slidenum">
              <a:rPr lang="en-US" smtClean="0"/>
              <a:pPr/>
              <a:t>45</a:t>
            </a:fld>
            <a:endParaRPr lang="en-US"/>
          </a:p>
        </p:txBody>
      </p:sp>
    </p:spTree>
    <p:extLst>
      <p:ext uri="{BB962C8B-B14F-4D97-AF65-F5344CB8AC3E}">
        <p14:creationId xmlns="" xmlns:p14="http://schemas.microsoft.com/office/powerpoint/2010/main" val="32173976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251520" y="1196752"/>
            <a:ext cx="8640960" cy="9630329"/>
          </a:xfrm>
          <a:prstGeom prst="rect">
            <a:avLst/>
          </a:prstGeom>
        </p:spPr>
        <p:txBody>
          <a:bodyPr wrap="square">
            <a:spAutoFit/>
          </a:bodyPr>
          <a:lstStyle/>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Термопластични материјал се омекша загревањем</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Уз помоћ калупа се формирају шупљине најчешће округлог облика</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После хлађења се пластична трака вади из калупа и преноси на машину за паковање</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У сваку шупљину се пуни по један производ (таблета или капсула)</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Преко блистера се стави поклопац који се затапа уз помоћ топлоте</a:t>
            </a:r>
          </a:p>
          <a:p>
            <a:pPr marL="342900" lvl="0" indent="-342900" algn="just">
              <a:spcBef>
                <a:spcPct val="20000"/>
              </a:spcBef>
              <a:buClr>
                <a:srgbClr val="002060"/>
              </a:buClr>
              <a:buFont typeface="Arial" pitchFamily="34" charset="0"/>
              <a:buChar char="•"/>
              <a:defRPr/>
            </a:pPr>
            <a:r>
              <a:rPr lang="sr-Cyrl-RS" sz="2700" dirty="0">
                <a:latin typeface="Times New Roman" pitchFamily="18" charset="0"/>
                <a:cs typeface="Times New Roman" pitchFamily="18" charset="0"/>
              </a:rPr>
              <a:t>Поклопац је предвиђен или да се ољушти са блистера или да се притиском може поцепати да би се извадио лек из шупљине.</a:t>
            </a: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a:p>
            <a:pPr marL="342900" lvl="0" indent="-342900">
              <a:spcBef>
                <a:spcPct val="20000"/>
              </a:spcBef>
              <a:buFont typeface="Arial" pitchFamily="34" charset="0"/>
              <a:buChar char="•"/>
              <a:defRPr/>
            </a:pPr>
            <a:endParaRPr lang="sr-Cyrl-RS" sz="1400" dirty="0">
              <a:latin typeface="Times New Roman" pitchFamily="18" charset="0"/>
              <a:cs typeface="Times New Roman" pitchFamily="18" charset="0"/>
            </a:endParaRPr>
          </a:p>
        </p:txBody>
      </p:sp>
      <p:sp>
        <p:nvSpPr>
          <p:cNvPr id="6" name="TextBox 5"/>
          <p:cNvSpPr txBox="1"/>
          <p:nvPr/>
        </p:nvSpPr>
        <p:spPr>
          <a:xfrm>
            <a:off x="755576" y="332656"/>
            <a:ext cx="7200800" cy="553998"/>
          </a:xfrm>
          <a:prstGeom prst="rect">
            <a:avLst/>
          </a:prstGeom>
          <a:noFill/>
        </p:spPr>
        <p:txBody>
          <a:bodyPr wrap="square" rtlCol="0">
            <a:spAutoFit/>
          </a:bodyPr>
          <a:lstStyle/>
          <a:p>
            <a:pPr algn="ctr"/>
            <a:r>
              <a:rPr lang="sr-Cyrl-RS" sz="3000" b="1" dirty="0">
                <a:solidFill>
                  <a:srgbClr val="002060"/>
                </a:solidFill>
                <a:latin typeface="Times New Roman" pitchFamily="18" charset="0"/>
                <a:cs typeface="Times New Roman" pitchFamily="18" charset="0"/>
              </a:rPr>
              <a:t>Формирање блистер паковања</a:t>
            </a:r>
            <a:endParaRPr lang="en-US" sz="3000" b="1" dirty="0">
              <a:solidFill>
                <a:srgbClr val="00206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FAC35BD7-81ED-4096-BB24-7FE10E8A71D6}" type="slidenum">
              <a:rPr lang="en-US" smtClean="0"/>
              <a:pPr/>
              <a:t>46</a:t>
            </a:fld>
            <a:endParaRPr lang="en-US"/>
          </a:p>
        </p:txBody>
      </p:sp>
    </p:spTree>
    <p:extLst>
      <p:ext uri="{BB962C8B-B14F-4D97-AF65-F5344CB8AC3E}">
        <p14:creationId xmlns="" xmlns:p14="http://schemas.microsoft.com/office/powerpoint/2010/main" val="37371653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AC35BD7-81ED-4096-BB24-7FE10E8A71D6}" type="slidenum">
              <a:rPr lang="en-US" smtClean="0"/>
              <a:pPr/>
              <a:t>47</a:t>
            </a:fld>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503238" y="476672"/>
            <a:ext cx="8183562" cy="5112568"/>
          </a:xfrm>
          <a:prstGeom prst="rect">
            <a:avLst/>
          </a:prstGeom>
          <a:noFill/>
          <a:ln w="9525">
            <a:noFill/>
            <a:miter lim="800000"/>
            <a:headEnd/>
            <a:tailEnd/>
          </a:ln>
          <a:effectLst/>
        </p:spPr>
      </p:pic>
      <p:sp>
        <p:nvSpPr>
          <p:cNvPr id="5" name="Rectangle 4"/>
          <p:cNvSpPr/>
          <p:nvPr/>
        </p:nvSpPr>
        <p:spPr>
          <a:xfrm>
            <a:off x="395536" y="5877272"/>
            <a:ext cx="4572000" cy="646331"/>
          </a:xfrm>
          <a:prstGeom prst="rect">
            <a:avLst/>
          </a:prstGeom>
        </p:spPr>
        <p:txBody>
          <a:bodyPr>
            <a:spAutoFit/>
          </a:bodyPr>
          <a:lstStyle/>
          <a:p>
            <a:r>
              <a:rPr lang="en-US" dirty="0" smtClean="0">
                <a:hlinkClick r:id="rId3"/>
              </a:rPr>
              <a:t>https://www.youtube.com/watch?v=wff8jk1M5a0</a:t>
            </a:r>
            <a:r>
              <a:rPr lang="en-US" dirty="0" smtClean="0"/>
              <a:t> </a:t>
            </a:r>
            <a:endParaRPr lang="en-US" dirty="0"/>
          </a:p>
        </p:txBody>
      </p:sp>
    </p:spTree>
    <p:extLst>
      <p:ext uri="{BB962C8B-B14F-4D97-AF65-F5344CB8AC3E}">
        <p14:creationId xmlns="" xmlns:p14="http://schemas.microsoft.com/office/powerpoint/2010/main" val="17824891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251520" y="764704"/>
            <a:ext cx="8640960" cy="6204776"/>
          </a:xfrm>
          <a:prstGeom prst="rect">
            <a:avLst/>
          </a:prstGeom>
        </p:spPr>
        <p:txBody>
          <a:bodyPr wrap="square">
            <a:spAutoFit/>
          </a:bodyPr>
          <a:lstStyle/>
          <a:p>
            <a:pPr marL="342900" lvl="0" indent="-342900" algn="just">
              <a:spcBef>
                <a:spcPct val="20000"/>
              </a:spcBef>
              <a:buClr>
                <a:srgbClr val="002060"/>
              </a:buClr>
              <a:buFont typeface="Arial" pitchFamily="34" charset="0"/>
              <a:buChar char="•"/>
              <a:defRPr/>
            </a:pPr>
            <a:r>
              <a:rPr lang="sr-Cyrl-RS" sz="2400" dirty="0">
                <a:latin typeface="Times New Roman" pitchFamily="18" charset="0"/>
                <a:cs typeface="Times New Roman" pitchFamily="18" charset="0"/>
              </a:rPr>
              <a:t>Један стрип обично садржи 10 чврстих облика</a:t>
            </a:r>
          </a:p>
          <a:p>
            <a:pPr marL="342900" lvl="0" indent="-342900" algn="just">
              <a:spcBef>
                <a:spcPct val="20000"/>
              </a:spcBef>
              <a:buClr>
                <a:srgbClr val="002060"/>
              </a:buClr>
              <a:buFont typeface="Arial" pitchFamily="34" charset="0"/>
              <a:buChar char="•"/>
              <a:defRPr/>
            </a:pPr>
            <a:r>
              <a:rPr lang="sr-Cyrl-RS" sz="2400" dirty="0">
                <a:latin typeface="Times New Roman" pitchFamily="18" charset="0"/>
                <a:cs typeface="Times New Roman" pitchFamily="18" charset="0"/>
              </a:rPr>
              <a:t>Добијање:</a:t>
            </a:r>
          </a:p>
          <a:p>
            <a:pPr marL="342900" lvl="0" indent="-342900" algn="just">
              <a:spcBef>
                <a:spcPct val="20000"/>
              </a:spcBef>
              <a:buClr>
                <a:srgbClr val="002060"/>
              </a:buClr>
              <a:buFont typeface="Wingdings" pitchFamily="2" charset="2"/>
              <a:buChar char="v"/>
              <a:defRPr/>
            </a:pPr>
            <a:r>
              <a:rPr lang="sr-Cyrl-RS" sz="2400" dirty="0">
                <a:latin typeface="Times New Roman" pitchFamily="18" charset="0"/>
                <a:cs typeface="Times New Roman" pitchFamily="18" charset="0"/>
              </a:rPr>
              <a:t> две флексибилне траке од материјала који се може затапати </a:t>
            </a:r>
            <a:r>
              <a:rPr lang="sr-Cyrl-RS" sz="2400" dirty="0">
                <a:solidFill>
                  <a:srgbClr val="002060"/>
                </a:solidFill>
                <a:latin typeface="Times New Roman" pitchFamily="18" charset="0"/>
                <a:cs typeface="Times New Roman" pitchFamily="18" charset="0"/>
              </a:rPr>
              <a:t>топлотом</a:t>
            </a:r>
            <a:r>
              <a:rPr lang="sr-Cyrl-RS" sz="2400" dirty="0">
                <a:latin typeface="Times New Roman" pitchFamily="18" charset="0"/>
                <a:cs typeface="Times New Roman" pitchFamily="18" charset="0"/>
              </a:rPr>
              <a:t> одвојено прелазе преко </a:t>
            </a:r>
            <a:r>
              <a:rPr lang="sr-Cyrl-RS" sz="2400" dirty="0">
                <a:solidFill>
                  <a:srgbClr val="002060"/>
                </a:solidFill>
                <a:latin typeface="Times New Roman" pitchFamily="18" charset="0"/>
                <a:cs typeface="Times New Roman" pitchFamily="18" charset="0"/>
              </a:rPr>
              <a:t>загрејаних ролера </a:t>
            </a:r>
          </a:p>
          <a:p>
            <a:pPr marL="342900" lvl="0" indent="-342900" algn="just">
              <a:spcBef>
                <a:spcPct val="20000"/>
              </a:spcBef>
              <a:buClr>
                <a:srgbClr val="002060"/>
              </a:buClr>
              <a:buFont typeface="Wingdings" pitchFamily="2" charset="2"/>
              <a:buChar char="v"/>
              <a:defRPr/>
            </a:pPr>
            <a:r>
              <a:rPr lang="sr-Cyrl-RS" sz="2400" dirty="0">
                <a:latin typeface="Times New Roman" pitchFamily="18" charset="0"/>
                <a:cs typeface="Times New Roman" pitchFamily="18" charset="0"/>
              </a:rPr>
              <a:t>на месту састављања, </a:t>
            </a:r>
            <a:r>
              <a:rPr lang="sr-Cyrl-RS" sz="2400" dirty="0">
                <a:solidFill>
                  <a:srgbClr val="002060"/>
                </a:solidFill>
                <a:latin typeface="Times New Roman" pitchFamily="18" charset="0"/>
                <a:cs typeface="Times New Roman" pitchFamily="18" charset="0"/>
              </a:rPr>
              <a:t>појединачни облици дозирања </a:t>
            </a:r>
            <a:r>
              <a:rPr lang="sr-Cyrl-RS" sz="2400" dirty="0">
                <a:latin typeface="Times New Roman" pitchFamily="18" charset="0"/>
                <a:cs typeface="Times New Roman" pitchFamily="18" charset="0"/>
              </a:rPr>
              <a:t>улазе у формиране џепове пре него што се изврши финално затапање између две траке.</a:t>
            </a:r>
          </a:p>
          <a:p>
            <a:pPr marL="342900" lvl="0" indent="-342900" algn="just">
              <a:spcBef>
                <a:spcPct val="20000"/>
              </a:spcBef>
              <a:buClr>
                <a:srgbClr val="002060"/>
              </a:buClr>
              <a:buFont typeface="Arial" pitchFamily="34" charset="0"/>
              <a:buChar char="•"/>
              <a:defRPr/>
            </a:pPr>
            <a:r>
              <a:rPr lang="sr-Cyrl-RS" sz="2400" dirty="0">
                <a:latin typeface="Times New Roman" pitchFamily="18" charset="0"/>
                <a:cs typeface="Times New Roman" pitchFamily="18" charset="0"/>
              </a:rPr>
              <a:t>Стрип паковање се сече на жељени број паковања и пакује у картонску кутију.</a:t>
            </a:r>
          </a:p>
          <a:p>
            <a:pPr marL="342900" lvl="0" indent="-342900" algn="just">
              <a:spcBef>
                <a:spcPct val="20000"/>
              </a:spcBef>
              <a:buClr>
                <a:srgbClr val="002060"/>
              </a:buClr>
              <a:buFont typeface="Arial" pitchFamily="34" charset="0"/>
              <a:buChar char="•"/>
              <a:defRPr/>
            </a:pPr>
            <a:r>
              <a:rPr lang="sr-Cyrl-RS" sz="2400" dirty="0">
                <a:latin typeface="Times New Roman" pitchFamily="18" charset="0"/>
                <a:cs typeface="Times New Roman" pitchFamily="18" charset="0"/>
              </a:rPr>
              <a:t>Користи се више различитих материјала за израду стрип паковања. </a:t>
            </a:r>
          </a:p>
          <a:p>
            <a:pPr marL="342900" lvl="0" indent="-342900" algn="just">
              <a:spcBef>
                <a:spcPct val="20000"/>
              </a:spcBef>
              <a:buClr>
                <a:srgbClr val="002060"/>
              </a:buClr>
              <a:buFont typeface="Arial" pitchFamily="34" charset="0"/>
              <a:buChar char="•"/>
              <a:defRPr/>
            </a:pPr>
            <a:r>
              <a:rPr lang="sr-Cyrl-RS" sz="2400" dirty="0">
                <a:latin typeface="Times New Roman" pitchFamily="18" charset="0"/>
                <a:cs typeface="Times New Roman" pitchFamily="18" charset="0"/>
              </a:rPr>
              <a:t>Траке могу да представљају ламинате комбиноване од </a:t>
            </a:r>
            <a:r>
              <a:rPr lang="sr-Cyrl-RS" sz="2400" dirty="0">
                <a:solidFill>
                  <a:srgbClr val="002060"/>
                </a:solidFill>
                <a:latin typeface="Times New Roman" pitchFamily="18" charset="0"/>
                <a:cs typeface="Times New Roman" pitchFamily="18" charset="0"/>
              </a:rPr>
              <a:t>папира</a:t>
            </a:r>
            <a:r>
              <a:rPr lang="sr-Cyrl-RS" sz="2400" dirty="0">
                <a:latin typeface="Times New Roman" pitchFamily="18" charset="0"/>
                <a:cs typeface="Times New Roman" pitchFamily="18" charset="0"/>
              </a:rPr>
              <a:t>, </a:t>
            </a:r>
            <a:r>
              <a:rPr lang="sr-Cyrl-RS" sz="2400" dirty="0">
                <a:solidFill>
                  <a:srgbClr val="002060"/>
                </a:solidFill>
                <a:latin typeface="Times New Roman" pitchFamily="18" charset="0"/>
                <a:cs typeface="Times New Roman" pitchFamily="18" charset="0"/>
              </a:rPr>
              <a:t>полиетилена</a:t>
            </a:r>
            <a:r>
              <a:rPr lang="sr-Cyrl-RS" sz="2400" dirty="0">
                <a:latin typeface="Times New Roman" pitchFamily="18" charset="0"/>
                <a:cs typeface="Times New Roman" pitchFamily="18" charset="0"/>
              </a:rPr>
              <a:t>, и </a:t>
            </a:r>
            <a:r>
              <a:rPr lang="sr-Cyrl-RS" sz="2400" dirty="0">
                <a:solidFill>
                  <a:srgbClr val="002060"/>
                </a:solidFill>
                <a:latin typeface="Times New Roman" pitchFamily="18" charset="0"/>
                <a:cs typeface="Times New Roman" pitchFamily="18" charset="0"/>
              </a:rPr>
              <a:t>алу фолије</a:t>
            </a:r>
            <a:r>
              <a:rPr lang="sr-Cyrl-RS" sz="2400" dirty="0">
                <a:latin typeface="Times New Roman" pitchFamily="18" charset="0"/>
                <a:cs typeface="Times New Roman" pitchFamily="18" charset="0"/>
              </a:rPr>
              <a:t>, а када се захтева да паковање буде провидно користи се </a:t>
            </a:r>
            <a:r>
              <a:rPr lang="sr-Cyrl-RS" sz="2400" dirty="0">
                <a:solidFill>
                  <a:srgbClr val="002060"/>
                </a:solidFill>
                <a:latin typeface="Times New Roman" pitchFamily="18" charset="0"/>
                <a:cs typeface="Times New Roman" pitchFamily="18" charset="0"/>
              </a:rPr>
              <a:t>целофан</a:t>
            </a:r>
            <a:r>
              <a:rPr lang="sr-Cyrl-RS" sz="2400" dirty="0">
                <a:latin typeface="Times New Roman" pitchFamily="18" charset="0"/>
                <a:cs typeface="Times New Roman" pitchFamily="18" charset="0"/>
              </a:rPr>
              <a:t>.</a:t>
            </a:r>
          </a:p>
          <a:p>
            <a:pPr marL="342900" lvl="0" indent="-342900">
              <a:spcBef>
                <a:spcPct val="20000"/>
              </a:spcBef>
              <a:buFont typeface="Wingdings" pitchFamily="2" charset="2"/>
              <a:buChar char="v"/>
              <a:defRPr/>
            </a:pPr>
            <a:endParaRPr lang="sr-Cyrl-RS" sz="2700" dirty="0">
              <a:latin typeface="Times New Roman" pitchFamily="18" charset="0"/>
              <a:cs typeface="Times New Roman" pitchFamily="18" charset="0"/>
            </a:endParaRPr>
          </a:p>
        </p:txBody>
      </p:sp>
      <p:sp>
        <p:nvSpPr>
          <p:cNvPr id="6" name="TextBox 5"/>
          <p:cNvSpPr txBox="1"/>
          <p:nvPr/>
        </p:nvSpPr>
        <p:spPr>
          <a:xfrm>
            <a:off x="971600" y="188640"/>
            <a:ext cx="7200800" cy="553998"/>
          </a:xfrm>
          <a:prstGeom prst="rect">
            <a:avLst/>
          </a:prstGeom>
          <a:noFill/>
        </p:spPr>
        <p:txBody>
          <a:bodyPr wrap="square" rtlCol="0">
            <a:spAutoFit/>
          </a:bodyPr>
          <a:lstStyle/>
          <a:p>
            <a:pPr algn="ctr"/>
            <a:r>
              <a:rPr lang="sr-Cyrl-RS" sz="3000" b="1" dirty="0">
                <a:solidFill>
                  <a:srgbClr val="002060"/>
                </a:solidFill>
                <a:latin typeface="Times New Roman" pitchFamily="18" charset="0"/>
                <a:cs typeface="Times New Roman" pitchFamily="18" charset="0"/>
              </a:rPr>
              <a:t>Стрип паковање</a:t>
            </a:r>
            <a:endParaRPr lang="en-US" sz="3000" b="1" dirty="0">
              <a:solidFill>
                <a:srgbClr val="00206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FAC35BD7-81ED-4096-BB24-7FE10E8A71D6}" type="slidenum">
              <a:rPr lang="en-US" smtClean="0"/>
              <a:pPr/>
              <a:t>48</a:t>
            </a:fld>
            <a:endParaRPr lang="en-US"/>
          </a:p>
        </p:txBody>
      </p:sp>
    </p:spTree>
    <p:extLst>
      <p:ext uri="{BB962C8B-B14F-4D97-AF65-F5344CB8AC3E}">
        <p14:creationId xmlns="" xmlns:p14="http://schemas.microsoft.com/office/powerpoint/2010/main" val="58244295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251520" y="764704"/>
            <a:ext cx="8640960" cy="5743111"/>
          </a:xfrm>
          <a:prstGeom prst="rect">
            <a:avLst/>
          </a:prstGeom>
        </p:spPr>
        <p:txBody>
          <a:bodyPr wrap="square">
            <a:spAutoFit/>
          </a:bodyPr>
          <a:lstStyle/>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Заснива се на протицању одговарајуће количине </a:t>
            </a:r>
            <a:r>
              <a:rPr lang="sr-Cyrl-RS" sz="2700" dirty="0">
                <a:solidFill>
                  <a:srgbClr val="002060"/>
                </a:solidFill>
                <a:latin typeface="Times New Roman" pitchFamily="18" charset="0"/>
                <a:cs typeface="Times New Roman" pitchFamily="18" charset="0"/>
              </a:rPr>
              <a:t>прашка</a:t>
            </a:r>
            <a:r>
              <a:rPr lang="sr-Cyrl-RS" sz="2700" dirty="0">
                <a:latin typeface="Times New Roman" pitchFamily="18" charset="0"/>
                <a:cs typeface="Times New Roman" pitchFamily="18" charset="0"/>
              </a:rPr>
              <a:t> из танка за дозирање кроз </a:t>
            </a:r>
            <a:r>
              <a:rPr lang="sr-Cyrl-RS" sz="2700" dirty="0">
                <a:solidFill>
                  <a:srgbClr val="002060"/>
                </a:solidFill>
                <a:latin typeface="Times New Roman" pitchFamily="18" charset="0"/>
                <a:cs typeface="Times New Roman" pitchFamily="18" charset="0"/>
              </a:rPr>
              <a:t>отвор</a:t>
            </a:r>
            <a:r>
              <a:rPr lang="sr-Cyrl-RS" sz="2700" dirty="0">
                <a:latin typeface="Times New Roman" pitchFamily="18" charset="0"/>
                <a:cs typeface="Times New Roman" pitchFamily="18" charset="0"/>
              </a:rPr>
              <a:t> у предвиђени </a:t>
            </a:r>
            <a:r>
              <a:rPr lang="sr-Cyrl-RS" sz="2700" dirty="0">
                <a:solidFill>
                  <a:srgbClr val="002060"/>
                </a:solidFill>
                <a:latin typeface="Times New Roman" pitchFamily="18" charset="0"/>
                <a:cs typeface="Times New Roman" pitchFamily="18" charset="0"/>
              </a:rPr>
              <a:t>контејнер</a:t>
            </a:r>
            <a:r>
              <a:rPr lang="sr-Cyrl-RS" sz="2700" dirty="0">
                <a:latin typeface="Times New Roman" pitchFamily="18" charset="0"/>
                <a:cs typeface="Times New Roman" pitchFamily="18" charset="0"/>
              </a:rPr>
              <a:t>.</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Обично је пуњење </a:t>
            </a:r>
            <a:r>
              <a:rPr lang="sr-Cyrl-RS" sz="2700" dirty="0">
                <a:solidFill>
                  <a:srgbClr val="002060"/>
                </a:solidFill>
                <a:latin typeface="Times New Roman" pitchFamily="18" charset="0"/>
                <a:cs typeface="Times New Roman" pitchFamily="18" charset="0"/>
              </a:rPr>
              <a:t>волуметријско</a:t>
            </a:r>
            <a:r>
              <a:rPr lang="sr-Cyrl-RS" sz="2700" dirty="0">
                <a:latin typeface="Times New Roman" pitchFamily="18" charset="0"/>
                <a:cs typeface="Times New Roman" pitchFamily="18" charset="0"/>
              </a:rPr>
              <a:t> при чему је претходно калибрисана маса која одговара тој запремини.</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Прецизно дозирање при пуњењу течности је једноставније него при пуњењу </a:t>
            </a:r>
            <a:r>
              <a:rPr lang="sr-Cyrl-RS" sz="2700" dirty="0">
                <a:solidFill>
                  <a:srgbClr val="002060"/>
                </a:solidFill>
                <a:latin typeface="Times New Roman" pitchFamily="18" charset="0"/>
                <a:cs typeface="Times New Roman" pitchFamily="18" charset="0"/>
              </a:rPr>
              <a:t>прашкова</a:t>
            </a:r>
            <a:r>
              <a:rPr lang="sr-Cyrl-RS" sz="2700" dirty="0">
                <a:latin typeface="Times New Roman" pitchFamily="18" charset="0"/>
                <a:cs typeface="Times New Roman" pitchFamily="18" charset="0"/>
              </a:rPr>
              <a:t> због тога што је </a:t>
            </a:r>
            <a:r>
              <a:rPr lang="sr-Cyrl-RS" sz="2700" dirty="0">
                <a:solidFill>
                  <a:srgbClr val="002060"/>
                </a:solidFill>
                <a:latin typeface="Times New Roman" pitchFamily="18" charset="0"/>
                <a:cs typeface="Times New Roman" pitchFamily="18" charset="0"/>
              </a:rPr>
              <a:t>брзина протицања </a:t>
            </a:r>
            <a:r>
              <a:rPr lang="sr-Cyrl-RS" sz="2700" dirty="0">
                <a:latin typeface="Times New Roman" pitchFamily="18" charset="0"/>
                <a:cs typeface="Times New Roman" pitchFamily="18" charset="0"/>
              </a:rPr>
              <a:t>прашкова </a:t>
            </a:r>
            <a:r>
              <a:rPr lang="sr-Cyrl-RS" sz="2700" dirty="0">
                <a:solidFill>
                  <a:srgbClr val="002060"/>
                </a:solidFill>
                <a:latin typeface="Times New Roman" pitchFamily="18" charset="0"/>
                <a:cs typeface="Times New Roman" pitchFamily="18" charset="0"/>
              </a:rPr>
              <a:t>спорија и често неуједначена.</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Грануле протичу лакше и уједначеније, па чак и у случају гранула отвори цеви за пуњење морају да буду широки.</a:t>
            </a:r>
          </a:p>
        </p:txBody>
      </p:sp>
      <p:sp>
        <p:nvSpPr>
          <p:cNvPr id="6" name="TextBox 5"/>
          <p:cNvSpPr txBox="1"/>
          <p:nvPr/>
        </p:nvSpPr>
        <p:spPr>
          <a:xfrm>
            <a:off x="971600" y="188640"/>
            <a:ext cx="7200800" cy="553998"/>
          </a:xfrm>
          <a:prstGeom prst="rect">
            <a:avLst/>
          </a:prstGeom>
          <a:noFill/>
        </p:spPr>
        <p:txBody>
          <a:bodyPr wrap="square" rtlCol="0">
            <a:spAutoFit/>
          </a:bodyPr>
          <a:lstStyle/>
          <a:p>
            <a:pPr algn="ctr"/>
            <a:r>
              <a:rPr lang="sr-Cyrl-RS" sz="3000" b="1" dirty="0">
                <a:solidFill>
                  <a:srgbClr val="002060"/>
                </a:solidFill>
                <a:latin typeface="Times New Roman" pitchFamily="18" charset="0"/>
                <a:cs typeface="Times New Roman" pitchFamily="18" charset="0"/>
              </a:rPr>
              <a:t>Пуњење прашкова и гранулата у бочице</a:t>
            </a:r>
            <a:endParaRPr lang="en-US" sz="3000" b="1" dirty="0">
              <a:solidFill>
                <a:srgbClr val="002060"/>
              </a:solidFill>
              <a:latin typeface="Times New Roman" pitchFamily="18" charset="0"/>
              <a:cs typeface="Times New Roman" pitchFamily="18" charset="0"/>
            </a:endParaRPr>
          </a:p>
        </p:txBody>
      </p:sp>
      <p:sp>
        <p:nvSpPr>
          <p:cNvPr id="7" name="Slide Number Placeholder 6"/>
          <p:cNvSpPr>
            <a:spLocks noGrp="1"/>
          </p:cNvSpPr>
          <p:nvPr>
            <p:ph type="sldNum" sz="quarter" idx="12"/>
          </p:nvPr>
        </p:nvSpPr>
        <p:spPr/>
        <p:txBody>
          <a:bodyPr/>
          <a:lstStyle/>
          <a:p>
            <a:fld id="{FAC35BD7-81ED-4096-BB24-7FE10E8A71D6}" type="slidenum">
              <a:rPr lang="en-US" smtClean="0"/>
              <a:pPr/>
              <a:t>49</a:t>
            </a:fld>
            <a:endParaRPr lang="en-US"/>
          </a:p>
        </p:txBody>
      </p:sp>
    </p:spTree>
    <p:extLst>
      <p:ext uri="{BB962C8B-B14F-4D97-AF65-F5344CB8AC3E}">
        <p14:creationId xmlns="" xmlns:p14="http://schemas.microsoft.com/office/powerpoint/2010/main" val="2029815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Облагање шећером  - вишефазни процес</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5</a:t>
            </a:fld>
            <a:endParaRPr lang="en-US"/>
          </a:p>
        </p:txBody>
      </p:sp>
      <p:sp>
        <p:nvSpPr>
          <p:cNvPr id="4" name="Content Placeholder 3"/>
          <p:cNvSpPr>
            <a:spLocks noGrp="1"/>
          </p:cNvSpPr>
          <p:nvPr>
            <p:ph sz="quarter" idx="1"/>
          </p:nvPr>
        </p:nvSpPr>
        <p:spPr>
          <a:xfrm>
            <a:off x="107504" y="1527048"/>
            <a:ext cx="8698168" cy="5214320"/>
          </a:xfrm>
        </p:spPr>
        <p:txBody>
          <a:bodyPr>
            <a:normAutofit fontScale="92500" lnSpcReduction="20000"/>
          </a:bodyPr>
          <a:lstStyle/>
          <a:p>
            <a:pPr algn="just"/>
            <a:r>
              <a:rPr lang="ru-RU" u="sng" dirty="0">
                <a:solidFill>
                  <a:srgbClr val="002060"/>
                </a:solidFill>
                <a:latin typeface="Times New Roman" pitchFamily="18" charset="0"/>
                <a:cs typeface="Times New Roman" pitchFamily="18" charset="0"/>
              </a:rPr>
              <a:t>Изоловање таблетних језгара </a:t>
            </a:r>
            <a:r>
              <a:rPr lang="ru-RU" dirty="0">
                <a:latin typeface="Times New Roman" pitchFamily="18" charset="0"/>
                <a:cs typeface="Times New Roman" pitchFamily="18" charset="0"/>
              </a:rPr>
              <a:t>– врши се у циљу заштите језгра од продора влаге присутне у шећерном сирупу и у циљу очвршћавања таблетног језгра за даљи процес облагања</a:t>
            </a:r>
          </a:p>
          <a:p>
            <a:pPr algn="just"/>
            <a:r>
              <a:rPr lang="ru-RU" u="sng" dirty="0">
                <a:solidFill>
                  <a:srgbClr val="002060"/>
                </a:solidFill>
                <a:latin typeface="Times New Roman" pitchFamily="18" charset="0"/>
                <a:cs typeface="Times New Roman" pitchFamily="18" charset="0"/>
              </a:rPr>
              <a:t>Наношење шећерне пасте – </a:t>
            </a:r>
            <a:r>
              <a:rPr lang="ru-RU" dirty="0">
                <a:latin typeface="Times New Roman" pitchFamily="18" charset="0"/>
                <a:cs typeface="Times New Roman" pitchFamily="18" charset="0"/>
              </a:rPr>
              <a:t>наноси се до постизања адекватне обложености таблета (добро покривене ивице таблета)</a:t>
            </a:r>
          </a:p>
          <a:p>
            <a:pPr algn="just"/>
            <a:r>
              <a:rPr lang="ru-RU" u="sng" dirty="0">
                <a:solidFill>
                  <a:srgbClr val="002060"/>
                </a:solidFill>
                <a:latin typeface="Times New Roman" pitchFamily="18" charset="0"/>
                <a:cs typeface="Times New Roman" pitchFamily="18" charset="0"/>
              </a:rPr>
              <a:t>Глачање таблета – </a:t>
            </a:r>
            <a:r>
              <a:rPr lang="ru-RU" dirty="0">
                <a:latin typeface="Times New Roman" pitchFamily="18" charset="0"/>
                <a:cs typeface="Times New Roman" pitchFamily="18" charset="0"/>
              </a:rPr>
              <a:t>на таблете се наноси само шећерни сируп да би се површина таблете углачала пре наношења обојеног сирупа</a:t>
            </a:r>
          </a:p>
          <a:p>
            <a:pPr algn="just"/>
            <a:r>
              <a:rPr lang="ru-RU" u="sng" dirty="0">
                <a:solidFill>
                  <a:srgbClr val="002060"/>
                </a:solidFill>
                <a:latin typeface="Times New Roman" pitchFamily="18" charset="0"/>
                <a:cs typeface="Times New Roman" pitchFamily="18" charset="0"/>
              </a:rPr>
              <a:t>Бојење и полирање</a:t>
            </a:r>
          </a:p>
          <a:p>
            <a:pPr algn="just"/>
            <a:r>
              <a:rPr lang="ru-RU" dirty="0">
                <a:latin typeface="Times New Roman" pitchFamily="18" charset="0"/>
                <a:cs typeface="Times New Roman" pitchFamily="18" charset="0"/>
              </a:rPr>
              <a:t>У конвенционалним бубњевима са ручним додавањем шећерног сирупа процес облагања може трјати и неколико дана. Аутоматизацијом производње процес се скраћује на 10-14 сати</a:t>
            </a:r>
          </a:p>
          <a:p>
            <a:pPr algn="just"/>
            <a:endParaRPr lang="ru-RU" u="sng" dirty="0">
              <a:solidFill>
                <a:srgbClr val="00206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5941969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Font typeface="Wingdings" pitchFamily="2" charset="2"/>
              <a:buChar char="ü"/>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323528" y="117693"/>
            <a:ext cx="8640960" cy="6740307"/>
          </a:xfrm>
          <a:prstGeom prst="rect">
            <a:avLst/>
          </a:prstGeom>
        </p:spPr>
        <p:txBody>
          <a:bodyPr wrap="square">
            <a:spAutoFit/>
          </a:bodyPr>
          <a:lstStyle/>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Основни предусов за машинско пуњење прашкова у контејнере је </a:t>
            </a:r>
            <a:r>
              <a:rPr lang="sr-Cyrl-RS" sz="2700" dirty="0">
                <a:solidFill>
                  <a:srgbClr val="002060"/>
                </a:solidFill>
                <a:latin typeface="Times New Roman" pitchFamily="18" charset="0"/>
                <a:cs typeface="Times New Roman" pitchFamily="18" charset="0"/>
              </a:rPr>
              <a:t>лако</a:t>
            </a:r>
            <a:r>
              <a:rPr lang="sr-Cyrl-RS" sz="2700" dirty="0">
                <a:latin typeface="Times New Roman" pitchFamily="18" charset="0"/>
                <a:cs typeface="Times New Roman" pitchFamily="18" charset="0"/>
              </a:rPr>
              <a:t> и </a:t>
            </a:r>
            <a:r>
              <a:rPr lang="sr-Cyrl-RS" sz="2700" dirty="0">
                <a:solidFill>
                  <a:srgbClr val="002060"/>
                </a:solidFill>
                <a:latin typeface="Times New Roman" pitchFamily="18" charset="0"/>
                <a:cs typeface="Times New Roman" pitchFamily="18" charset="0"/>
              </a:rPr>
              <a:t>уједначено</a:t>
            </a:r>
            <a:r>
              <a:rPr lang="sr-Cyrl-RS" sz="2700" dirty="0">
                <a:latin typeface="Times New Roman" pitchFamily="18" charset="0"/>
                <a:cs typeface="Times New Roman" pitchFamily="18" charset="0"/>
              </a:rPr>
              <a:t> протицање смеше. </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Главни проблем при раду са машинама за пуњење је </a:t>
            </a:r>
            <a:r>
              <a:rPr lang="sr-Cyrl-RS" sz="2700" dirty="0">
                <a:solidFill>
                  <a:srgbClr val="002060"/>
                </a:solidFill>
                <a:latin typeface="Times New Roman" pitchFamily="18" charset="0"/>
                <a:cs typeface="Times New Roman" pitchFamily="18" charset="0"/>
              </a:rPr>
              <a:t>раслојавање честица </a:t>
            </a:r>
            <a:r>
              <a:rPr lang="sr-Cyrl-RS" sz="2700" dirty="0">
                <a:latin typeface="Times New Roman" pitchFamily="18" charset="0"/>
                <a:cs typeface="Times New Roman" pitchFamily="18" charset="0"/>
              </a:rPr>
              <a:t>из смеше различитих по величини и </a:t>
            </a:r>
            <a:r>
              <a:rPr lang="sr-Cyrl-RS" sz="2700" dirty="0">
                <a:solidFill>
                  <a:srgbClr val="002060"/>
                </a:solidFill>
                <a:latin typeface="Times New Roman" pitchFamily="18" charset="0"/>
                <a:cs typeface="Times New Roman" pitchFamily="18" charset="0"/>
              </a:rPr>
              <a:t>статичко наелектрисање</a:t>
            </a:r>
            <a:r>
              <a:rPr lang="sr-Cyrl-RS" sz="2700" dirty="0">
                <a:latin typeface="Times New Roman" pitchFamily="18" charset="0"/>
                <a:cs typeface="Times New Roman" pitchFamily="18" charset="0"/>
              </a:rPr>
              <a:t> у прашку.</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Прашкови и гранулати се у бочице пуне </a:t>
            </a:r>
            <a:r>
              <a:rPr lang="sr-Cyrl-RS" sz="2700" dirty="0">
                <a:solidFill>
                  <a:srgbClr val="002060"/>
                </a:solidFill>
                <a:latin typeface="Times New Roman" pitchFamily="18" charset="0"/>
                <a:cs typeface="Times New Roman" pitchFamily="18" charset="0"/>
              </a:rPr>
              <a:t>специјалним дозаторима</a:t>
            </a:r>
            <a:r>
              <a:rPr lang="sr-Cyrl-RS" sz="2700" dirty="0">
                <a:latin typeface="Times New Roman" pitchFamily="18" charset="0"/>
                <a:cs typeface="Times New Roman" pitchFamily="18" charset="0"/>
              </a:rPr>
              <a:t> на основу запремине или на основу тежине, са или без вакуума.</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Стерилни прашкови, као нпр антибитоици се пуне у бочице на исти начин у асептичним условима.</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Уређај за вакуум пуњење стерилним прашковима се састоји из </a:t>
            </a:r>
            <a:r>
              <a:rPr lang="sr-Cyrl-RS" sz="2700" dirty="0">
                <a:solidFill>
                  <a:srgbClr val="002060"/>
                </a:solidFill>
                <a:latin typeface="Times New Roman" pitchFamily="18" charset="0"/>
                <a:cs typeface="Times New Roman" pitchFamily="18" charset="0"/>
              </a:rPr>
              <a:t>ротирајућег точка </a:t>
            </a:r>
            <a:r>
              <a:rPr lang="sr-Cyrl-RS" sz="2700" dirty="0">
                <a:latin typeface="Times New Roman" pitchFamily="18" charset="0"/>
                <a:cs typeface="Times New Roman" pitchFamily="18" charset="0"/>
              </a:rPr>
              <a:t>за пуњење са више цеви за дозирање које воде у средину точка, а свака цев има отворе.</a:t>
            </a:r>
          </a:p>
          <a:p>
            <a:pPr marL="342900" lvl="0" indent="-342900">
              <a:spcBef>
                <a:spcPct val="20000"/>
              </a:spcBef>
              <a:buFont typeface="Wingdings" pitchFamily="2" charset="2"/>
              <a:buChar char="v"/>
              <a:defRPr/>
            </a:pPr>
            <a:endParaRPr lang="sr-Cyrl-RS" sz="2700"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FAC35BD7-81ED-4096-BB24-7FE10E8A71D6}" type="slidenum">
              <a:rPr lang="en-US" smtClean="0"/>
              <a:pPr/>
              <a:t>50</a:t>
            </a:fld>
            <a:endParaRPr lang="en-US"/>
          </a:p>
        </p:txBody>
      </p:sp>
    </p:spTree>
    <p:extLst>
      <p:ext uri="{BB962C8B-B14F-4D97-AF65-F5344CB8AC3E}">
        <p14:creationId xmlns="" xmlns:p14="http://schemas.microsoft.com/office/powerpoint/2010/main" val="98289737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91264" cy="5184576"/>
          </a:xfrm>
        </p:spPr>
        <p:txBody>
          <a:bodyPr>
            <a:normAutofit/>
          </a:bodyPr>
          <a:lstStyle/>
          <a:p>
            <a:pPr>
              <a:buNone/>
            </a:pPr>
            <a:endParaRPr lang="sr-Cyrl-RS" sz="2800" dirty="0">
              <a:latin typeface="Times New Roman" pitchFamily="18" charset="0"/>
              <a:cs typeface="Times New Roman" pitchFamily="18" charset="0"/>
            </a:endParaRPr>
          </a:p>
          <a:p>
            <a:pPr>
              <a:buFont typeface="Wingdings" pitchFamily="2" charset="2"/>
              <a:buChar char="ü"/>
            </a:pPr>
            <a:endParaRPr lang="sr-Cyrl-RS" sz="2800" dirty="0">
              <a:latin typeface="Times New Roman" pitchFamily="18" charset="0"/>
              <a:cs typeface="Times New Roman" pitchFamily="18" charset="0"/>
            </a:endParaRPr>
          </a:p>
          <a:p>
            <a:pPr>
              <a:buNone/>
            </a:pPr>
            <a:endParaRPr lang="sr-Cyrl-RS" sz="2800" dirty="0">
              <a:latin typeface="Times New Roman" pitchFamily="18" charset="0"/>
              <a:cs typeface="Times New Roman" pitchFamily="18" charset="0"/>
            </a:endParaRPr>
          </a:p>
        </p:txBody>
      </p:sp>
      <p:sp>
        <p:nvSpPr>
          <p:cNvPr id="4" name="Content Placeholder 2"/>
          <p:cNvSpPr txBox="1">
            <a:spLocks/>
          </p:cNvSpPr>
          <p:nvPr/>
        </p:nvSpPr>
        <p:spPr>
          <a:xfrm>
            <a:off x="304800" y="332656"/>
            <a:ext cx="8839200" cy="6129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2500" b="0" i="0" u="none" strike="noStrike" kern="1200" cap="none" spc="0" normalizeH="0" noProof="0" dirty="0">
              <a:ln>
                <a:noFill/>
              </a:ln>
              <a:solidFill>
                <a:schemeClr val="tx1"/>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Char char="ü"/>
              <a:tabLst/>
              <a:defRPr/>
            </a:pPr>
            <a:endParaRPr kumimoji="0" lang="sr-Cyrl-RS" sz="36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5" name="Rectangle 4"/>
          <p:cNvSpPr/>
          <p:nvPr/>
        </p:nvSpPr>
        <p:spPr>
          <a:xfrm>
            <a:off x="323528" y="117693"/>
            <a:ext cx="8640960" cy="6906506"/>
          </a:xfrm>
          <a:prstGeom prst="rect">
            <a:avLst/>
          </a:prstGeom>
        </p:spPr>
        <p:txBody>
          <a:bodyPr wrap="square">
            <a:spAutoFit/>
          </a:bodyPr>
          <a:lstStyle/>
          <a:p>
            <a:pPr marL="342900" lvl="0" indent="-342900" algn="just">
              <a:spcBef>
                <a:spcPct val="20000"/>
              </a:spcBef>
              <a:buClr>
                <a:srgbClr val="002060"/>
              </a:buClr>
              <a:buFont typeface="Wingdings" pitchFamily="2" charset="2"/>
              <a:buChar char="v"/>
              <a:defRPr/>
            </a:pPr>
            <a:endParaRPr lang="sr-Cyrl-RS" sz="2700" dirty="0">
              <a:latin typeface="Times New Roman" pitchFamily="18" charset="0"/>
              <a:cs typeface="Times New Roman" pitchFamily="18" charset="0"/>
            </a:endParaRP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Изнад точка се налази </a:t>
            </a:r>
            <a:r>
              <a:rPr lang="sr-Cyrl-RS" sz="2700" dirty="0">
                <a:solidFill>
                  <a:srgbClr val="002060"/>
                </a:solidFill>
                <a:latin typeface="Times New Roman" pitchFamily="18" charset="0"/>
                <a:cs typeface="Times New Roman" pitchFamily="18" charset="0"/>
              </a:rPr>
              <a:t>левак</a:t>
            </a:r>
            <a:r>
              <a:rPr lang="sr-Cyrl-RS" sz="2700" dirty="0">
                <a:latin typeface="Times New Roman" pitchFamily="18" charset="0"/>
                <a:cs typeface="Times New Roman" pitchFamily="18" charset="0"/>
              </a:rPr>
              <a:t> за производ из кога се пуни свака бочица.</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Када при ротацији точак прође испод левка тако да се поклопе отвор цеви и левка, уз помоћ вакума се напуни цев за дозирање</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Садржај цеви се држи уз помоћ вакума све док даљом ротацијом точка не стигне у положај изнад празне бочице која се пуни</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Тада </a:t>
            </a:r>
            <a:r>
              <a:rPr lang="sr-Cyrl-RS" sz="2700">
                <a:latin typeface="Times New Roman" pitchFamily="18" charset="0"/>
                <a:cs typeface="Times New Roman" pitchFamily="18" charset="0"/>
              </a:rPr>
              <a:t>се вакуум </a:t>
            </a:r>
            <a:r>
              <a:rPr lang="sr-Cyrl-RS" sz="2700" dirty="0">
                <a:latin typeface="Times New Roman" pitchFamily="18" charset="0"/>
                <a:cs typeface="Times New Roman" pitchFamily="18" charset="0"/>
              </a:rPr>
              <a:t>прекида и струја стерилног ваздуха ослобађа прашак и пуни бочицу</a:t>
            </a:r>
          </a:p>
          <a:p>
            <a:pPr marL="342900" lvl="0" indent="-342900" algn="just">
              <a:spcBef>
                <a:spcPct val="20000"/>
              </a:spcBef>
              <a:buClr>
                <a:srgbClr val="002060"/>
              </a:buClr>
              <a:buFont typeface="Wingdings" pitchFamily="2" charset="2"/>
              <a:buChar char="v"/>
              <a:defRPr/>
            </a:pPr>
            <a:r>
              <a:rPr lang="sr-Cyrl-RS" sz="2700" dirty="0">
                <a:latin typeface="Times New Roman" pitchFamily="18" charset="0"/>
                <a:cs typeface="Times New Roman" pitchFamily="18" charset="0"/>
              </a:rPr>
              <a:t>За пуњење прашка се често користи принцип левка са сврдлом (аугером).</a:t>
            </a:r>
          </a:p>
          <a:p>
            <a:pPr marL="342900" lvl="0" indent="-342900" algn="just">
              <a:spcBef>
                <a:spcPct val="20000"/>
              </a:spcBef>
              <a:buFont typeface="Wingdings" pitchFamily="2" charset="2"/>
              <a:buChar char="v"/>
              <a:defRPr/>
            </a:pPr>
            <a:endParaRPr lang="sr-Cyrl-RS" sz="2700" dirty="0">
              <a:latin typeface="Times New Roman" pitchFamily="18" charset="0"/>
              <a:cs typeface="Times New Roman" pitchFamily="18" charset="0"/>
            </a:endParaRPr>
          </a:p>
          <a:p>
            <a:pPr marL="342900" lvl="0" indent="-342900" algn="just">
              <a:spcBef>
                <a:spcPct val="20000"/>
              </a:spcBef>
              <a:buFont typeface="Wingdings" pitchFamily="2" charset="2"/>
              <a:buChar char="v"/>
              <a:defRPr/>
            </a:pPr>
            <a:endParaRPr lang="sr-Cyrl-RS" sz="2700" dirty="0">
              <a:latin typeface="Times New Roman" pitchFamily="18" charset="0"/>
              <a:cs typeface="Times New Roman" pitchFamily="18" charset="0"/>
            </a:endParaRPr>
          </a:p>
        </p:txBody>
      </p:sp>
      <p:sp>
        <p:nvSpPr>
          <p:cNvPr id="6" name="Slide Number Placeholder 5"/>
          <p:cNvSpPr>
            <a:spLocks noGrp="1"/>
          </p:cNvSpPr>
          <p:nvPr>
            <p:ph type="sldNum" sz="quarter" idx="12"/>
          </p:nvPr>
        </p:nvSpPr>
        <p:spPr/>
        <p:txBody>
          <a:bodyPr/>
          <a:lstStyle/>
          <a:p>
            <a:fld id="{FAC35BD7-81ED-4096-BB24-7FE10E8A71D6}" type="slidenum">
              <a:rPr lang="en-US" smtClean="0"/>
              <a:pPr/>
              <a:t>51</a:t>
            </a:fld>
            <a:endParaRPr lang="en-US"/>
          </a:p>
        </p:txBody>
      </p:sp>
    </p:spTree>
    <p:extLst>
      <p:ext uri="{BB962C8B-B14F-4D97-AF65-F5344CB8AC3E}">
        <p14:creationId xmlns="" xmlns:p14="http://schemas.microsoft.com/office/powerpoint/2010/main" val="7473574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1962544"/>
          </a:xfrm>
        </p:spPr>
        <p:txBody>
          <a:bodyPr>
            <a:normAutofit/>
          </a:bodyPr>
          <a:lstStyle/>
          <a:p>
            <a:pPr marL="342900" lvl="0" indent="-342900" algn="just">
              <a:spcBef>
                <a:spcPct val="20000"/>
              </a:spcBef>
              <a:buClr>
                <a:srgbClr val="002060"/>
              </a:buClr>
              <a:buFont typeface="Wingdings" pitchFamily="2" charset="2"/>
              <a:buChar char="v"/>
              <a:defRPr/>
            </a:pPr>
            <a:r>
              <a:rPr lang="sr-Cyrl-RS" dirty="0">
                <a:latin typeface="Times New Roman" pitchFamily="18" charset="0"/>
                <a:cs typeface="Times New Roman" pitchFamily="18" charset="0"/>
              </a:rPr>
              <a:t>Улога аугера је да гура материјал кроз цев или протреса масу и спречава блокаду протока.</a:t>
            </a:r>
          </a:p>
          <a:p>
            <a:pPr marL="342900" lvl="0" indent="-342900" algn="just">
              <a:spcBef>
                <a:spcPct val="20000"/>
              </a:spcBef>
              <a:buClr>
                <a:srgbClr val="002060"/>
              </a:buClr>
              <a:buFont typeface="Wingdings" pitchFamily="2" charset="2"/>
              <a:buChar char="v"/>
              <a:defRPr/>
            </a:pPr>
            <a:r>
              <a:rPr lang="sr-Cyrl-RS" dirty="0">
                <a:latin typeface="Times New Roman" pitchFamily="18" charset="0"/>
                <a:cs typeface="Times New Roman" pitchFamily="18" charset="0"/>
              </a:rPr>
              <a:t>Користи се за пуњење тврдих желатинских капсула</a:t>
            </a:r>
          </a:p>
        </p:txBody>
      </p:sp>
      <p:sp>
        <p:nvSpPr>
          <p:cNvPr id="4" name="Slide Number Placeholder 3"/>
          <p:cNvSpPr>
            <a:spLocks noGrp="1"/>
          </p:cNvSpPr>
          <p:nvPr>
            <p:ph type="sldNum" sz="quarter" idx="12"/>
          </p:nvPr>
        </p:nvSpPr>
        <p:spPr/>
        <p:txBody>
          <a:bodyPr/>
          <a:lstStyle/>
          <a:p>
            <a:fld id="{FAC35BD7-81ED-4096-BB24-7FE10E8A71D6}" type="slidenum">
              <a:rPr lang="en-US" smtClean="0"/>
              <a:pPr/>
              <a:t>52</a:t>
            </a:fld>
            <a:endParaRPr lang="en-US"/>
          </a:p>
        </p:txBody>
      </p:sp>
      <p:pic>
        <p:nvPicPr>
          <p:cNvPr id="3075" name="Picture 3"/>
          <p:cNvPicPr>
            <a:picLocks noChangeAspect="1" noChangeArrowheads="1"/>
          </p:cNvPicPr>
          <p:nvPr/>
        </p:nvPicPr>
        <p:blipFill>
          <a:blip r:embed="rId2" cstate="print"/>
          <a:srcRect/>
          <a:stretch>
            <a:fillRect/>
          </a:stretch>
        </p:blipFill>
        <p:spPr bwMode="auto">
          <a:xfrm>
            <a:off x="539552" y="2564904"/>
            <a:ext cx="5616624" cy="4032448"/>
          </a:xfrm>
          <a:prstGeom prst="rect">
            <a:avLst/>
          </a:prstGeom>
          <a:noFill/>
          <a:ln w="9525">
            <a:noFill/>
            <a:miter lim="800000"/>
            <a:headEnd/>
            <a:tailEnd/>
          </a:ln>
          <a:effectLst/>
        </p:spPr>
      </p:pic>
      <p:pic>
        <p:nvPicPr>
          <p:cNvPr id="3076" name="Picture 4" descr="C:\Users\Maca\Desktop\WP_20181029_14_33_04_Pro.jpg"/>
          <p:cNvPicPr>
            <a:picLocks noChangeAspect="1" noChangeArrowheads="1"/>
          </p:cNvPicPr>
          <p:nvPr/>
        </p:nvPicPr>
        <p:blipFill>
          <a:blip r:embed="rId3" cstate="print"/>
          <a:srcRect/>
          <a:stretch>
            <a:fillRect/>
          </a:stretch>
        </p:blipFill>
        <p:spPr bwMode="auto">
          <a:xfrm>
            <a:off x="6479704" y="2780928"/>
            <a:ext cx="2664296" cy="2924944"/>
          </a:xfrm>
          <a:prstGeom prst="rect">
            <a:avLst/>
          </a:prstGeom>
          <a:noFill/>
        </p:spPr>
      </p:pic>
    </p:spTree>
    <p:extLst>
      <p:ext uri="{BB962C8B-B14F-4D97-AF65-F5344CB8AC3E}">
        <p14:creationId xmlns="" xmlns:p14="http://schemas.microsoft.com/office/powerpoint/2010/main" val="365339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Облагање филмом</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6</a:t>
            </a:fld>
            <a:endParaRPr lang="en-US"/>
          </a:p>
        </p:txBody>
      </p:sp>
      <p:sp>
        <p:nvSpPr>
          <p:cNvPr id="4" name="Content Placeholder 3"/>
          <p:cNvSpPr>
            <a:spLocks noGrp="1"/>
          </p:cNvSpPr>
          <p:nvPr>
            <p:ph sz="quarter" idx="1"/>
          </p:nvPr>
        </p:nvSpPr>
        <p:spPr/>
        <p:txBody>
          <a:bodyPr/>
          <a:lstStyle/>
          <a:p>
            <a:pPr algn="just"/>
            <a:r>
              <a:rPr lang="ru-RU" dirty="0">
                <a:latin typeface="Times New Roman" pitchFamily="18" charset="0"/>
                <a:cs typeface="Times New Roman" pitchFamily="18" charset="0"/>
              </a:rPr>
              <a:t>Облагање филмом треба да постигне униформно распршивање и наношење дисперзије на таблете и адекватну брзину сушења </a:t>
            </a:r>
          </a:p>
          <a:p>
            <a:pPr algn="just"/>
            <a:r>
              <a:rPr lang="ru-RU" dirty="0">
                <a:latin typeface="Times New Roman" pitchFamily="18" charset="0"/>
                <a:cs typeface="Times New Roman" pitchFamily="18" charset="0"/>
              </a:rPr>
              <a:t>Ово је напредна алтернатива облагања шећером, да би се смањило време трајања процеса, изложености таблета повишеној температури и влаги</a:t>
            </a:r>
          </a:p>
          <a:p>
            <a:pPr algn="just"/>
            <a:r>
              <a:rPr lang="ru-RU" dirty="0">
                <a:latin typeface="Times New Roman" pitchFamily="18" charset="0"/>
                <a:cs typeface="Times New Roman" pitchFamily="18" charset="0"/>
              </a:rPr>
              <a:t>Код облагања филмом маса и величина таблета се незнатно мења</a:t>
            </a:r>
          </a:p>
          <a:p>
            <a:pPr algn="just"/>
            <a:r>
              <a:rPr lang="ru-RU" dirty="0">
                <a:latin typeface="Times New Roman" pitchFamily="18" charset="0"/>
                <a:cs typeface="Times New Roman" pitchFamily="18" charset="0"/>
              </a:rPr>
              <a:t>Филмови могу бити гастросолубилни и ентеросолубилни</a:t>
            </a:r>
          </a:p>
        </p:txBody>
      </p:sp>
      <p:pic>
        <p:nvPicPr>
          <p:cNvPr id="2050" name="Picture 2" descr="Coating turbine: atomization"/>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293476" y="0"/>
            <a:ext cx="2542676" cy="169799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5287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08936"/>
            <a:ext cx="8534400" cy="758952"/>
          </a:xfrm>
        </p:spPr>
        <p:txBody>
          <a:bodyPr/>
          <a:lstStyle/>
          <a:p>
            <a:r>
              <a:rPr lang="sr-Cyrl-RS" dirty="0">
                <a:solidFill>
                  <a:srgbClr val="002060"/>
                </a:solidFill>
                <a:latin typeface="Times New Roman" pitchFamily="18" charset="0"/>
                <a:cs typeface="Times New Roman" pitchFamily="18" charset="0"/>
              </a:rPr>
              <a:t>Облагање филмом</a:t>
            </a:r>
            <a:endParaRPr lang="en-US"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7</a:t>
            </a:fld>
            <a:endParaRPr lang="en-US"/>
          </a:p>
        </p:txBody>
      </p:sp>
      <p:sp>
        <p:nvSpPr>
          <p:cNvPr id="4" name="Content Placeholder 3"/>
          <p:cNvSpPr>
            <a:spLocks noGrp="1"/>
          </p:cNvSpPr>
          <p:nvPr>
            <p:ph sz="quarter" idx="1"/>
          </p:nvPr>
        </p:nvSpPr>
        <p:spPr>
          <a:xfrm>
            <a:off x="179512" y="1527048"/>
            <a:ext cx="8856984" cy="5070304"/>
          </a:xfrm>
        </p:spPr>
        <p:txBody>
          <a:bodyPr>
            <a:normAutofit fontScale="92500"/>
          </a:bodyPr>
          <a:lstStyle/>
          <a:p>
            <a:r>
              <a:rPr lang="ru-RU" dirty="0">
                <a:solidFill>
                  <a:srgbClr val="002060"/>
                </a:solidFill>
                <a:latin typeface="Times New Roman" pitchFamily="18" charset="0"/>
                <a:cs typeface="Times New Roman" pitchFamily="18" charset="0"/>
              </a:rPr>
              <a:t>Наноси се танка облога (</a:t>
            </a:r>
            <a:r>
              <a:rPr lang="ru-RU" dirty="0" smtClean="0">
                <a:solidFill>
                  <a:srgbClr val="002060"/>
                </a:solidFill>
                <a:latin typeface="Times New Roman" pitchFamily="18" charset="0"/>
                <a:cs typeface="Times New Roman" pitchFamily="18" charset="0"/>
              </a:rPr>
              <a:t>0,01</a:t>
            </a:r>
            <a:r>
              <a:rPr lang="en-US" dirty="0" smtClean="0">
                <a:solidFill>
                  <a:srgbClr val="002060"/>
                </a:solidFill>
                <a:latin typeface="Times New Roman" pitchFamily="18" charset="0"/>
                <a:cs typeface="Times New Roman" pitchFamily="18" charset="0"/>
              </a:rPr>
              <a:t>mm</a:t>
            </a:r>
            <a:r>
              <a:rPr lang="ru-RU" dirty="0" smtClean="0">
                <a:solidFill>
                  <a:srgbClr val="002060"/>
                </a:solidFill>
                <a:latin typeface="Times New Roman" pitchFamily="18" charset="0"/>
                <a:cs typeface="Times New Roman" pitchFamily="18" charset="0"/>
              </a:rPr>
              <a:t>) </a:t>
            </a:r>
            <a:r>
              <a:rPr lang="ru-RU" dirty="0">
                <a:solidFill>
                  <a:srgbClr val="002060"/>
                </a:solidFill>
                <a:latin typeface="Times New Roman" pitchFamily="18" charset="0"/>
                <a:cs typeface="Times New Roman" pitchFamily="18" charset="0"/>
              </a:rPr>
              <a:t>– </a:t>
            </a:r>
            <a:r>
              <a:rPr lang="ru-RU" dirty="0">
                <a:latin typeface="Times New Roman" pitchFamily="18" charset="0"/>
                <a:cs typeface="Times New Roman" pitchFamily="18" charset="0"/>
              </a:rPr>
              <a:t>филм полимера у одговарајућем растварачу уз додатак пластификатора и боја </a:t>
            </a:r>
          </a:p>
          <a:p>
            <a:r>
              <a:rPr lang="ru-RU" dirty="0">
                <a:latin typeface="Times New Roman" pitchFamily="18" charset="0"/>
                <a:cs typeface="Times New Roman" pitchFamily="18" charset="0"/>
              </a:rPr>
              <a:t>Процес траје 30минута до неколико сати</a:t>
            </a:r>
          </a:p>
          <a:p>
            <a:pPr marL="0" indent="0">
              <a:buNone/>
            </a:pPr>
            <a:r>
              <a:rPr lang="ru-RU" dirty="0">
                <a:solidFill>
                  <a:srgbClr val="002060"/>
                </a:solidFill>
                <a:latin typeface="Times New Roman" pitchFamily="18" charset="0"/>
                <a:cs typeface="Times New Roman" pitchFamily="18" charset="0"/>
              </a:rPr>
              <a:t>Растварачи </a:t>
            </a:r>
          </a:p>
          <a:p>
            <a:r>
              <a:rPr lang="ru-RU" dirty="0">
                <a:solidFill>
                  <a:srgbClr val="002060"/>
                </a:solidFill>
                <a:latin typeface="Times New Roman" pitchFamily="18" charset="0"/>
                <a:cs typeface="Times New Roman" pitchFamily="18" charset="0"/>
              </a:rPr>
              <a:t>Органски </a:t>
            </a:r>
            <a:r>
              <a:rPr lang="ru-RU" dirty="0">
                <a:latin typeface="Times New Roman" pitchFamily="18" charset="0"/>
                <a:cs typeface="Times New Roman" pitchFamily="18" charset="0"/>
              </a:rPr>
              <a:t>(етанол) – проблеми са остацима растварача, као и посебни захтеви при његовом складиштењу и руковању</a:t>
            </a:r>
          </a:p>
          <a:p>
            <a:r>
              <a:rPr lang="ru-RU" dirty="0">
                <a:solidFill>
                  <a:srgbClr val="002060"/>
                </a:solidFill>
                <a:latin typeface="Times New Roman" pitchFamily="18" charset="0"/>
                <a:cs typeface="Times New Roman" pitchFamily="18" charset="0"/>
              </a:rPr>
              <a:t>Вода – </a:t>
            </a:r>
            <a:r>
              <a:rPr lang="ru-RU" dirty="0">
                <a:latin typeface="Times New Roman" pitchFamily="18" charset="0"/>
                <a:cs typeface="Times New Roman" pitchFamily="18" charset="0"/>
              </a:rPr>
              <a:t>потребно је обезбедити што краћи контакт језгра, брзо сушење – водена дисперзија се додаје распршена у облику веома ситних капљица </a:t>
            </a:r>
          </a:p>
          <a:p>
            <a:r>
              <a:rPr lang="ru-RU" dirty="0">
                <a:latin typeface="Times New Roman" pitchFamily="18" charset="0"/>
                <a:cs typeface="Times New Roman" pitchFamily="18" charset="0"/>
              </a:rPr>
              <a:t>Треба да растворе/диспергују полимер и остале састојке филма (вискозитет </a:t>
            </a:r>
            <a:r>
              <a:rPr lang="ru-RU" dirty="0" smtClean="0">
                <a:latin typeface="Times New Roman" pitchFamily="18" charset="0"/>
                <a:cs typeface="Times New Roman" pitchFamily="18" charset="0"/>
              </a:rPr>
              <a:t>раствор</a:t>
            </a:r>
            <a:r>
              <a:rPr lang="en-GB" dirty="0" smtClean="0">
                <a:latin typeface="Times New Roman" pitchFamily="18" charset="0"/>
                <a:cs typeface="Times New Roman" pitchFamily="18" charset="0"/>
              </a:rPr>
              <a:t>a</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за облагање &lt; </a:t>
            </a:r>
            <a:r>
              <a:rPr lang="ru-RU" dirty="0" smtClean="0">
                <a:latin typeface="Times New Roman" pitchFamily="18" charset="0"/>
                <a:cs typeface="Times New Roman" pitchFamily="18" charset="0"/>
              </a:rPr>
              <a:t>300</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mPas</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 xmlns:p14="http://schemas.microsoft.com/office/powerpoint/2010/main" val="34405188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Средства за облагање</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8</a:t>
            </a:fld>
            <a:endParaRPr lang="en-US"/>
          </a:p>
        </p:txBody>
      </p:sp>
      <p:sp>
        <p:nvSpPr>
          <p:cNvPr id="4" name="Content Placeholder 3"/>
          <p:cNvSpPr>
            <a:spLocks noGrp="1"/>
          </p:cNvSpPr>
          <p:nvPr>
            <p:ph sz="quarter" idx="1"/>
          </p:nvPr>
        </p:nvSpPr>
        <p:spPr>
          <a:xfrm>
            <a:off x="107504" y="1527048"/>
            <a:ext cx="8698168" cy="5214320"/>
          </a:xfrm>
        </p:spPr>
        <p:txBody>
          <a:bodyPr>
            <a:normAutofit fontScale="85000" lnSpcReduction="20000"/>
          </a:bodyPr>
          <a:lstStyle/>
          <a:p>
            <a:pPr algn="just"/>
            <a:r>
              <a:rPr lang="ru-RU" dirty="0">
                <a:solidFill>
                  <a:srgbClr val="002060"/>
                </a:solidFill>
                <a:latin typeface="Times New Roman" pitchFamily="18" charset="0"/>
                <a:cs typeface="Times New Roman" pitchFamily="18" charset="0"/>
              </a:rPr>
              <a:t>Полимери – </a:t>
            </a:r>
            <a:r>
              <a:rPr lang="ru-RU" dirty="0">
                <a:latin typeface="Times New Roman" pitchFamily="18" charset="0"/>
                <a:cs typeface="Times New Roman" pitchFamily="18" charset="0"/>
              </a:rPr>
              <a:t>у зависности од циља облагања могу се користити различита средства за облагање која могу бити: растворна у води, постају растворна </a:t>
            </a:r>
            <a:r>
              <a:rPr lang="ru-RU" dirty="0" smtClean="0">
                <a:latin typeface="Times New Roman" pitchFamily="18" charset="0"/>
                <a:cs typeface="Times New Roman" pitchFamily="18" charset="0"/>
              </a:rPr>
              <a:t>услед </a:t>
            </a:r>
            <a:r>
              <a:rPr lang="ru-RU" dirty="0">
                <a:latin typeface="Times New Roman" pitchFamily="18" charset="0"/>
                <a:cs typeface="Times New Roman" pitchFamily="18" charset="0"/>
              </a:rPr>
              <a:t>грађења соли, нерастворна али пермеабилна</a:t>
            </a:r>
          </a:p>
          <a:p>
            <a:pPr algn="just"/>
            <a:r>
              <a:rPr lang="ru-RU" dirty="0">
                <a:solidFill>
                  <a:srgbClr val="002060"/>
                </a:solidFill>
                <a:latin typeface="Times New Roman" pitchFamily="18" charset="0"/>
                <a:cs typeface="Times New Roman" pitchFamily="18" charset="0"/>
              </a:rPr>
              <a:t>Треба да су стабилна на повишеној температури, индиферентна и нетоксична</a:t>
            </a:r>
          </a:p>
          <a:p>
            <a:pPr algn="just"/>
            <a:r>
              <a:rPr lang="ru-RU" dirty="0" smtClean="0">
                <a:solidFill>
                  <a:srgbClr val="002060"/>
                </a:solidFill>
                <a:latin typeface="Times New Roman" pitchFamily="18" charset="0"/>
                <a:cs typeface="Times New Roman" pitchFamily="18" charset="0"/>
              </a:rPr>
              <a:t>Гастросолубилне </a:t>
            </a:r>
            <a:r>
              <a:rPr lang="ru-RU" dirty="0">
                <a:solidFill>
                  <a:srgbClr val="002060"/>
                </a:solidFill>
                <a:latin typeface="Times New Roman" pitchFamily="18" charset="0"/>
                <a:cs typeface="Times New Roman" pitchFamily="18" charset="0"/>
              </a:rPr>
              <a:t>филмогене материје – </a:t>
            </a:r>
            <a:r>
              <a:rPr lang="ru-RU" dirty="0">
                <a:latin typeface="Times New Roman" pitchFamily="18" charset="0"/>
                <a:cs typeface="Times New Roman" pitchFamily="18" charset="0"/>
              </a:rPr>
              <a:t>полиметакрилати катјонског типа (Еудрагит Е100), деривати целулозе (ХПМЦ, ХЕЦ, ЕЦ, ХПЦ, НаЦМЦ), ПВП</a:t>
            </a:r>
          </a:p>
          <a:p>
            <a:pPr algn="just"/>
            <a:r>
              <a:rPr lang="ru-RU" dirty="0">
                <a:solidFill>
                  <a:srgbClr val="002060"/>
                </a:solidFill>
                <a:latin typeface="Times New Roman" pitchFamily="18" charset="0"/>
                <a:cs typeface="Times New Roman" pitchFamily="18" charset="0"/>
              </a:rPr>
              <a:t>Гастрорезистентне (ентеросолвентне) филмогене материје – </a:t>
            </a:r>
            <a:r>
              <a:rPr lang="ru-RU" dirty="0">
                <a:latin typeface="Times New Roman" pitchFamily="18" charset="0"/>
                <a:cs typeface="Times New Roman" pitchFamily="18" charset="0"/>
              </a:rPr>
              <a:t>полиметакрилати </a:t>
            </a:r>
            <a:r>
              <a:rPr lang="ru-RU" dirty="0" smtClean="0">
                <a:latin typeface="Times New Roman" pitchFamily="18" charset="0"/>
                <a:cs typeface="Times New Roman" pitchFamily="18" charset="0"/>
              </a:rPr>
              <a:t>ањонског типа </a:t>
            </a:r>
            <a:r>
              <a:rPr lang="ru-RU" dirty="0">
                <a:latin typeface="Times New Roman" pitchFamily="18" charset="0"/>
                <a:cs typeface="Times New Roman" pitchFamily="18" charset="0"/>
              </a:rPr>
              <a:t>(Еудрагит Л100, С100, Л30Д), целулоза ацетат фталат, </a:t>
            </a:r>
            <a:r>
              <a:rPr lang="ru-RU" dirty="0" smtClean="0">
                <a:latin typeface="Times New Roman" pitchFamily="18" charset="0"/>
                <a:cs typeface="Times New Roman" pitchFamily="18" charset="0"/>
              </a:rPr>
              <a:t>ХПМЦ </a:t>
            </a:r>
            <a:r>
              <a:rPr lang="ru-RU" dirty="0">
                <a:latin typeface="Times New Roman" pitchFamily="18" charset="0"/>
                <a:cs typeface="Times New Roman" pitchFamily="18" charset="0"/>
              </a:rPr>
              <a:t>фталат, поливинилацетат фталат. Растварају се при </a:t>
            </a:r>
            <a:r>
              <a:rPr lang="en-US" dirty="0" smtClean="0">
                <a:latin typeface="Times New Roman" pitchFamily="18" charset="0"/>
                <a:cs typeface="Times New Roman" pitchFamily="18" charset="0"/>
              </a:rPr>
              <a:t>pH</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&gt; 5</a:t>
            </a:r>
          </a:p>
          <a:p>
            <a:pPr algn="just"/>
            <a:r>
              <a:rPr lang="ru-RU" dirty="0">
                <a:solidFill>
                  <a:srgbClr val="002060"/>
                </a:solidFill>
                <a:latin typeface="Times New Roman" pitchFamily="18" charset="0"/>
                <a:cs typeface="Times New Roman" pitchFamily="18" charset="0"/>
              </a:rPr>
              <a:t>Пластификатори за еластичност филма – </a:t>
            </a:r>
            <a:r>
              <a:rPr lang="ru-RU" dirty="0">
                <a:latin typeface="Times New Roman" pitchFamily="18" charset="0"/>
                <a:cs typeface="Times New Roman" pitchFamily="18" charset="0"/>
              </a:rPr>
              <a:t>глицерол, пропиленгликол, ПЕГ 400, диетилфталат</a:t>
            </a:r>
          </a:p>
          <a:p>
            <a:pPr algn="just"/>
            <a:r>
              <a:rPr lang="ru-RU" dirty="0">
                <a:solidFill>
                  <a:srgbClr val="002060"/>
                </a:solidFill>
                <a:latin typeface="Times New Roman" pitchFamily="18" charset="0"/>
                <a:cs typeface="Times New Roman" pitchFamily="18" charset="0"/>
              </a:rPr>
              <a:t>Боје – нерастворне у води </a:t>
            </a:r>
            <a:r>
              <a:rPr lang="ru-RU" dirty="0">
                <a:latin typeface="Times New Roman" pitchFamily="18" charset="0"/>
                <a:cs typeface="Times New Roman" pitchFamily="18" charset="0"/>
              </a:rPr>
              <a:t>(пигменти, </a:t>
            </a:r>
            <a:r>
              <a:rPr lang="ru-RU" dirty="0" smtClean="0">
                <a:latin typeface="Times New Roman" pitchFamily="18" charset="0"/>
                <a:cs typeface="Times New Roman" pitchFamily="18" charset="0"/>
              </a:rPr>
              <a:t>Т</a:t>
            </a:r>
            <a:r>
              <a:rPr lang="en-US" dirty="0" err="1" smtClean="0">
                <a:latin typeface="Times New Roman" pitchFamily="18" charset="0"/>
                <a:cs typeface="Times New Roman" pitchFamily="18" charset="0"/>
              </a:rPr>
              <a:t>i</a:t>
            </a:r>
            <a:r>
              <a:rPr lang="ru-RU" dirty="0" smtClean="0">
                <a:latin typeface="Times New Roman" pitchFamily="18" charset="0"/>
                <a:cs typeface="Times New Roman" pitchFamily="18" charset="0"/>
              </a:rPr>
              <a:t>О2</a:t>
            </a:r>
            <a:r>
              <a:rPr lang="ru-RU" dirty="0">
                <a:latin typeface="Times New Roman" pitchFamily="18" charset="0"/>
                <a:cs typeface="Times New Roman" pitchFamily="18" charset="0"/>
              </a:rPr>
              <a:t>, оксиди гвожђа</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 xmlns:p14="http://schemas.microsoft.com/office/powerpoint/2010/main" val="3164764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solidFill>
                  <a:srgbClr val="002060"/>
                </a:solidFill>
                <a:latin typeface="Times New Roman" pitchFamily="18" charset="0"/>
                <a:cs typeface="Times New Roman" pitchFamily="18" charset="0"/>
              </a:rPr>
              <a:t>Полиметакрилати </a:t>
            </a:r>
            <a:endParaRPr lang="en-US" dirty="0">
              <a:solidFill>
                <a:srgbClr val="002060"/>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A237B48B-AAB8-4330-BD4B-5F14DEF01212}" type="slidenum">
              <a:rPr lang="en-US" smtClean="0"/>
              <a:pPr/>
              <a:t>9</a:t>
            </a:fld>
            <a:endParaRPr lang="en-US"/>
          </a:p>
        </p:txBody>
      </p:sp>
      <p:sp>
        <p:nvSpPr>
          <p:cNvPr id="4" name="Content Placeholder 3"/>
          <p:cNvSpPr>
            <a:spLocks noGrp="1"/>
          </p:cNvSpPr>
          <p:nvPr>
            <p:ph sz="quarter" idx="1"/>
          </p:nvPr>
        </p:nvSpPr>
        <p:spPr>
          <a:xfrm>
            <a:off x="0" y="1527048"/>
            <a:ext cx="8964488" cy="5330952"/>
          </a:xfrm>
        </p:spPr>
        <p:txBody>
          <a:bodyPr>
            <a:noAutofit/>
          </a:bodyPr>
          <a:lstStyle/>
          <a:p>
            <a:r>
              <a:rPr lang="ru-RU" sz="2400" dirty="0">
                <a:latin typeface="Times New Roman" pitchFamily="18" charset="0"/>
                <a:cs typeface="Times New Roman" pitchFamily="18" charset="0"/>
              </a:rPr>
              <a:t>Полиметакрилати су кополимери метакрилне киселине и етил акрилата у односу 1:1 (могу бити заступљени и у другим односима)</a:t>
            </a:r>
          </a:p>
          <a:p>
            <a:r>
              <a:rPr lang="pt-BR" sz="2400" dirty="0" smtClean="0">
                <a:solidFill>
                  <a:srgbClr val="002060"/>
                </a:solidFill>
                <a:latin typeface="Times New Roman" pitchFamily="18" charset="0"/>
                <a:cs typeface="Times New Roman" pitchFamily="18" charset="0"/>
              </a:rPr>
              <a:t>Eudragit </a:t>
            </a:r>
            <a:r>
              <a:rPr lang="pt-BR" sz="2400" dirty="0">
                <a:solidFill>
                  <a:srgbClr val="002060"/>
                </a:solidFill>
                <a:latin typeface="Times New Roman" pitchFamily="18" charset="0"/>
                <a:cs typeface="Times New Roman" pitchFamily="18" charset="0"/>
              </a:rPr>
              <a:t>E</a:t>
            </a:r>
            <a:r>
              <a:rPr lang="pt-BR" sz="2400" dirty="0">
                <a:latin typeface="Times New Roman" pitchFamily="18" charset="0"/>
                <a:cs typeface="Times New Roman" pitchFamily="18" charset="0"/>
              </a:rPr>
              <a:t>:</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R1, R3 = CH3</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R2 = </a:t>
            </a:r>
            <a:r>
              <a:rPr lang="pt-BR" sz="2400" dirty="0" smtClean="0">
                <a:latin typeface="Times New Roman" pitchFamily="18" charset="0"/>
                <a:cs typeface="Times New Roman" pitchFamily="18" charset="0"/>
              </a:rPr>
              <a:t>CH2CH2N(CH3)2</a:t>
            </a:r>
            <a:r>
              <a:rPr lang="pt-BR" sz="2400" dirty="0">
                <a:latin typeface="Times New Roman" pitchFamily="18" charset="0"/>
                <a:cs typeface="Times New Roman" pitchFamily="18" charset="0"/>
              </a:rPr>
              <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R4 = CH3, C4H9</a:t>
            </a:r>
            <a:br>
              <a:rPr lang="pt-BR" sz="2400" dirty="0">
                <a:latin typeface="Times New Roman" pitchFamily="18" charset="0"/>
                <a:cs typeface="Times New Roman" pitchFamily="18" charset="0"/>
              </a:rPr>
            </a:br>
            <a:r>
              <a:rPr lang="pt-BR" sz="2400" dirty="0" smtClean="0">
                <a:solidFill>
                  <a:srgbClr val="002060"/>
                </a:solidFill>
                <a:latin typeface="Times New Roman" pitchFamily="18" charset="0"/>
                <a:cs typeface="Times New Roman" pitchFamily="18" charset="0"/>
              </a:rPr>
              <a:t>Eudragit </a:t>
            </a:r>
            <a:r>
              <a:rPr lang="pt-BR" sz="2400" dirty="0">
                <a:solidFill>
                  <a:srgbClr val="002060"/>
                </a:solidFill>
                <a:latin typeface="Times New Roman" pitchFamily="18" charset="0"/>
                <a:cs typeface="Times New Roman" pitchFamily="18" charset="0"/>
              </a:rPr>
              <a:t>L and Eudragit S</a:t>
            </a:r>
            <a:r>
              <a:rPr lang="pt-BR" sz="2400" dirty="0">
                <a:latin typeface="Times New Roman" pitchFamily="18" charset="0"/>
                <a:cs typeface="Times New Roman" pitchFamily="18" charset="0"/>
              </a:rPr>
              <a:t>:</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R1, R3 = CH3</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R2 = H</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R4 = CH3</a:t>
            </a:r>
            <a:br>
              <a:rPr lang="pt-BR" sz="2400" dirty="0">
                <a:latin typeface="Times New Roman" pitchFamily="18" charset="0"/>
                <a:cs typeface="Times New Roman" pitchFamily="18" charset="0"/>
              </a:rPr>
            </a:br>
            <a:r>
              <a:rPr lang="pt-BR" sz="2400" dirty="0" smtClean="0">
                <a:solidFill>
                  <a:srgbClr val="002060"/>
                </a:solidFill>
                <a:latin typeface="Times New Roman" pitchFamily="18" charset="0"/>
                <a:cs typeface="Times New Roman" pitchFamily="18" charset="0"/>
              </a:rPr>
              <a:t>Eudragit </a:t>
            </a:r>
            <a:r>
              <a:rPr lang="pt-BR" sz="2400" dirty="0">
                <a:solidFill>
                  <a:srgbClr val="002060"/>
                </a:solidFill>
                <a:latin typeface="Times New Roman" pitchFamily="18" charset="0"/>
                <a:cs typeface="Times New Roman" pitchFamily="18" charset="0"/>
              </a:rPr>
              <a:t>FS</a:t>
            </a:r>
            <a:r>
              <a:rPr lang="pt-BR" sz="2400" dirty="0" smtClean="0">
                <a:latin typeface="Times New Roman" pitchFamily="18" charset="0"/>
                <a:cs typeface="Times New Roman" pitchFamily="18" charset="0"/>
              </a:rPr>
              <a:t>:</a:t>
            </a:r>
            <a:r>
              <a:rPr lang="sr-Latn-RS" sz="2400" dirty="0" smtClean="0">
                <a:latin typeface="Times New Roman" pitchFamily="18" charset="0"/>
                <a:cs typeface="Times New Roman" pitchFamily="18" charset="0"/>
              </a:rPr>
              <a:t> </a:t>
            </a:r>
            <a:r>
              <a:rPr lang="pt-BR" sz="2400" dirty="0" smtClean="0">
                <a:latin typeface="Times New Roman" pitchFamily="18" charset="0"/>
                <a:cs typeface="Times New Roman" pitchFamily="18" charset="0"/>
              </a:rPr>
              <a:t>R1 </a:t>
            </a:r>
            <a:r>
              <a:rPr lang="pt-BR" sz="2400" dirty="0">
                <a:latin typeface="Times New Roman" pitchFamily="18" charset="0"/>
                <a:cs typeface="Times New Roman" pitchFamily="18" charset="0"/>
              </a:rPr>
              <a:t>= </a:t>
            </a:r>
            <a:r>
              <a:rPr lang="pt-BR" sz="2400" dirty="0" smtClean="0">
                <a:latin typeface="Times New Roman" pitchFamily="18" charset="0"/>
                <a:cs typeface="Times New Roman" pitchFamily="18" charset="0"/>
              </a:rPr>
              <a:t>H</a:t>
            </a:r>
            <a:r>
              <a:rPr lang="sr-Latn-RS" sz="2400" dirty="0" smtClean="0">
                <a:latin typeface="Times New Roman" pitchFamily="18" charset="0"/>
                <a:cs typeface="Times New Roman" pitchFamily="18" charset="0"/>
              </a:rPr>
              <a:t>; </a:t>
            </a:r>
            <a:r>
              <a:rPr lang="pt-BR" sz="2400" dirty="0" smtClean="0">
                <a:latin typeface="Times New Roman" pitchFamily="18" charset="0"/>
                <a:cs typeface="Times New Roman" pitchFamily="18" charset="0"/>
              </a:rPr>
              <a:t>R2 </a:t>
            </a:r>
            <a:r>
              <a:rPr lang="pt-BR" sz="2400" dirty="0">
                <a:latin typeface="Times New Roman" pitchFamily="18" charset="0"/>
                <a:cs typeface="Times New Roman" pitchFamily="18" charset="0"/>
              </a:rPr>
              <a:t>= H, </a:t>
            </a:r>
            <a:r>
              <a:rPr lang="pt-BR" sz="2400" dirty="0" smtClean="0">
                <a:latin typeface="Times New Roman" pitchFamily="18" charset="0"/>
                <a:cs typeface="Times New Roman" pitchFamily="18" charset="0"/>
              </a:rPr>
              <a:t>CH3</a:t>
            </a:r>
            <a:r>
              <a:rPr lang="sr-Latn-RS" sz="2400" dirty="0" smtClean="0">
                <a:latin typeface="Times New Roman" pitchFamily="18" charset="0"/>
                <a:cs typeface="Times New Roman" pitchFamily="18" charset="0"/>
              </a:rPr>
              <a:t>; </a:t>
            </a:r>
            <a:r>
              <a:rPr lang="pt-BR" sz="2400" dirty="0" smtClean="0">
                <a:latin typeface="Times New Roman" pitchFamily="18" charset="0"/>
                <a:cs typeface="Times New Roman" pitchFamily="18" charset="0"/>
              </a:rPr>
              <a:t>R3 </a:t>
            </a:r>
            <a:r>
              <a:rPr lang="pt-BR" sz="2400" dirty="0">
                <a:latin typeface="Times New Roman" pitchFamily="18" charset="0"/>
                <a:cs typeface="Times New Roman" pitchFamily="18" charset="0"/>
              </a:rPr>
              <a:t>= </a:t>
            </a:r>
            <a:r>
              <a:rPr lang="pt-BR" sz="2400" dirty="0" smtClean="0">
                <a:latin typeface="Times New Roman" pitchFamily="18" charset="0"/>
                <a:cs typeface="Times New Roman" pitchFamily="18" charset="0"/>
              </a:rPr>
              <a:t>CH3</a:t>
            </a:r>
            <a:r>
              <a:rPr lang="sr-Latn-RS" sz="2400" dirty="0" smtClean="0">
                <a:latin typeface="Times New Roman" pitchFamily="18" charset="0"/>
                <a:cs typeface="Times New Roman" pitchFamily="18" charset="0"/>
              </a:rPr>
              <a:t>; </a:t>
            </a:r>
            <a:r>
              <a:rPr lang="pt-BR" sz="2400" dirty="0" smtClean="0">
                <a:latin typeface="Times New Roman" pitchFamily="18" charset="0"/>
                <a:cs typeface="Times New Roman" pitchFamily="18" charset="0"/>
              </a:rPr>
              <a:t>R4 </a:t>
            </a:r>
            <a:r>
              <a:rPr lang="pt-BR" sz="2400" dirty="0">
                <a:latin typeface="Times New Roman" pitchFamily="18" charset="0"/>
                <a:cs typeface="Times New Roman" pitchFamily="18" charset="0"/>
              </a:rPr>
              <a:t>= CH3</a:t>
            </a:r>
            <a:br>
              <a:rPr lang="pt-BR" sz="2400" dirty="0">
                <a:latin typeface="Times New Roman" pitchFamily="18" charset="0"/>
                <a:cs typeface="Times New Roman" pitchFamily="18" charset="0"/>
              </a:rPr>
            </a:br>
            <a:r>
              <a:rPr lang="pt-BR" sz="2400" dirty="0" smtClean="0">
                <a:solidFill>
                  <a:srgbClr val="002060"/>
                </a:solidFill>
                <a:latin typeface="Times New Roman" pitchFamily="18" charset="0"/>
                <a:cs typeface="Times New Roman" pitchFamily="18" charset="0"/>
              </a:rPr>
              <a:t>Eudragit </a:t>
            </a:r>
            <a:r>
              <a:rPr lang="pt-BR" sz="2400" dirty="0">
                <a:solidFill>
                  <a:srgbClr val="002060"/>
                </a:solidFill>
                <a:latin typeface="Times New Roman" pitchFamily="18" charset="0"/>
                <a:cs typeface="Times New Roman" pitchFamily="18" charset="0"/>
              </a:rPr>
              <a:t>RL and Eudragit RS</a:t>
            </a:r>
            <a:r>
              <a:rPr lang="pt-BR" sz="2400" dirty="0" smtClean="0">
                <a:latin typeface="Times New Roman" pitchFamily="18" charset="0"/>
                <a:cs typeface="Times New Roman" pitchFamily="18" charset="0"/>
              </a:rPr>
              <a:t>:</a:t>
            </a:r>
            <a:r>
              <a:rPr lang="sr-Latn-RS" sz="2400" dirty="0" smtClean="0">
                <a:latin typeface="Times New Roman" pitchFamily="18" charset="0"/>
                <a:cs typeface="Times New Roman" pitchFamily="18" charset="0"/>
              </a:rPr>
              <a:t> </a:t>
            </a:r>
            <a:r>
              <a:rPr lang="pt-BR" sz="2400" dirty="0" smtClean="0">
                <a:latin typeface="Times New Roman" pitchFamily="18" charset="0"/>
                <a:cs typeface="Times New Roman" pitchFamily="18" charset="0"/>
              </a:rPr>
              <a:t>R1 </a:t>
            </a:r>
            <a:r>
              <a:rPr lang="pt-BR" sz="2400" dirty="0">
                <a:latin typeface="Times New Roman" pitchFamily="18" charset="0"/>
                <a:cs typeface="Times New Roman" pitchFamily="18" charset="0"/>
              </a:rPr>
              <a:t>= H, </a:t>
            </a:r>
            <a:r>
              <a:rPr lang="pt-BR" sz="2400" dirty="0" smtClean="0">
                <a:latin typeface="Times New Roman" pitchFamily="18" charset="0"/>
                <a:cs typeface="Times New Roman" pitchFamily="18" charset="0"/>
              </a:rPr>
              <a:t>CH3</a:t>
            </a:r>
            <a:r>
              <a:rPr lang="sr-Latn-RS" sz="2400" dirty="0" smtClean="0">
                <a:latin typeface="Times New Roman" pitchFamily="18" charset="0"/>
                <a:cs typeface="Times New Roman" pitchFamily="18" charset="0"/>
              </a:rPr>
              <a:t>; </a:t>
            </a:r>
            <a:r>
              <a:rPr lang="pt-BR" sz="2400" dirty="0" smtClean="0">
                <a:latin typeface="Times New Roman" pitchFamily="18" charset="0"/>
                <a:cs typeface="Times New Roman" pitchFamily="18" charset="0"/>
              </a:rPr>
              <a:t>R2 </a:t>
            </a:r>
            <a:r>
              <a:rPr lang="pt-BR" sz="2400" dirty="0">
                <a:latin typeface="Times New Roman" pitchFamily="18" charset="0"/>
                <a:cs typeface="Times New Roman" pitchFamily="18" charset="0"/>
              </a:rPr>
              <a:t>= CH3, C2H5</a:t>
            </a:r>
            <a:br>
              <a:rPr lang="pt-BR" sz="2400" dirty="0">
                <a:latin typeface="Times New Roman" pitchFamily="18" charset="0"/>
                <a:cs typeface="Times New Roman" pitchFamily="18" charset="0"/>
              </a:rPr>
            </a:br>
            <a:r>
              <a:rPr lang="pt-BR" sz="2400" dirty="0">
                <a:latin typeface="Times New Roman" pitchFamily="18" charset="0"/>
                <a:cs typeface="Times New Roman" pitchFamily="18" charset="0"/>
              </a:rPr>
              <a:t>R3 = CH3 </a:t>
            </a:r>
            <a:br>
              <a:rPr lang="pt-BR"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pic>
        <p:nvPicPr>
          <p:cNvPr id="5" name="Picture 4"/>
          <p:cNvPicPr>
            <a:picLocks noChangeAspect="1"/>
          </p:cNvPicPr>
          <p:nvPr/>
        </p:nvPicPr>
        <p:blipFill>
          <a:blip r:embed="rId3" cstate="print"/>
          <a:stretch>
            <a:fillRect/>
          </a:stretch>
        </p:blipFill>
        <p:spPr>
          <a:xfrm>
            <a:off x="4361688" y="2348880"/>
            <a:ext cx="4474464" cy="2880320"/>
          </a:xfrm>
          <a:prstGeom prst="rect">
            <a:avLst/>
          </a:prstGeom>
        </p:spPr>
      </p:pic>
    </p:spTree>
    <p:extLst>
      <p:ext uri="{BB962C8B-B14F-4D97-AF65-F5344CB8AC3E}">
        <p14:creationId xmlns="" xmlns:p14="http://schemas.microsoft.com/office/powerpoint/2010/main" val="40396104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3534</TotalTime>
  <Words>3017</Words>
  <Application>Microsoft Office PowerPoint</Application>
  <PresentationFormat>On-screen Show (4:3)</PresentationFormat>
  <Paragraphs>434</Paragraphs>
  <Slides>52</Slides>
  <Notes>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Civic</vt:lpstr>
      <vt:lpstr>Индустријска фармација са козметологијом ТАБЛЕТЕ, КАПСУЛЕ И ПАКОВАЊЕ</vt:lpstr>
      <vt:lpstr>Методе облагања таблета</vt:lpstr>
      <vt:lpstr>Slide 3</vt:lpstr>
      <vt:lpstr>Облагање шећером</vt:lpstr>
      <vt:lpstr>Облагање шећером  - вишефазни процес</vt:lpstr>
      <vt:lpstr>Облагање филмом</vt:lpstr>
      <vt:lpstr>Облагање филмом</vt:lpstr>
      <vt:lpstr>Средства за облагање</vt:lpstr>
      <vt:lpstr>Полиметакрилати </vt:lpstr>
      <vt:lpstr>Полиметакрилати </vt:lpstr>
      <vt:lpstr>Уређаји за облагање</vt:lpstr>
      <vt:lpstr>Облагање</vt:lpstr>
      <vt:lpstr>Облагање</vt:lpstr>
      <vt:lpstr>Slide 14</vt:lpstr>
      <vt:lpstr>                                                       Облагање филмом - филмовање  </vt:lpstr>
      <vt:lpstr>Контрола процеса филмовања</vt:lpstr>
      <vt:lpstr>Примери </vt:lpstr>
      <vt:lpstr>Обложене таблете пример Milgamma® 100 100mg+100mg обложена таблета</vt:lpstr>
      <vt:lpstr>Капсуле</vt:lpstr>
      <vt:lpstr>Предности капсулирања лековите супстанце</vt:lpstr>
      <vt:lpstr>Недостаци капсулирања лековите супстанце</vt:lpstr>
      <vt:lpstr>Машине за пуњење капсула</vt:lpstr>
      <vt:lpstr>Машине за пуњење капсула</vt:lpstr>
      <vt:lpstr>Машине за пуњење капсула</vt:lpstr>
      <vt:lpstr>Машина за аутоматско пуњење капсула   </vt:lpstr>
      <vt:lpstr>Slide 26</vt:lpstr>
      <vt:lpstr>Slide 27</vt:lpstr>
      <vt:lpstr>Slide 28</vt:lpstr>
      <vt:lpstr>New IN-CAP HS (High Speed)</vt:lpstr>
      <vt:lpstr>Model CW-30 (Check Weigher)</vt:lpstr>
      <vt:lpstr>Израда меких желатинских капсула</vt:lpstr>
      <vt:lpstr>Slide 32</vt:lpstr>
      <vt:lpstr>Омотач меке желатинозне капсуле</vt:lpstr>
      <vt:lpstr>Припрема раствора желатине</vt:lpstr>
      <vt:lpstr>Формирање, пуњење и затварање меких капсула</vt:lpstr>
      <vt:lpstr>Израда меких желатинских капсула</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Tablete 3 - proizvodnja</dc:title>
  <dc:creator>Korisnik</dc:creator>
  <cp:lastModifiedBy>Anica Petković</cp:lastModifiedBy>
  <cp:revision>189</cp:revision>
  <dcterms:created xsi:type="dcterms:W3CDTF">2020-11-26T12:04:14Z</dcterms:created>
  <dcterms:modified xsi:type="dcterms:W3CDTF">2023-09-03T17:21:59Z</dcterms:modified>
</cp:coreProperties>
</file>